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347472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548640"/>
            <a:ext cx="10360152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FFFFFF"/>
                </a:solidFill>
                <a:latin typeface="Arial"/>
              </a:rPr>
              <a:t>Claude Code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737360"/>
            <a:ext cx="10360152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4FC3F7"/>
                </a:solidFill>
                <a:latin typeface="Arial"/>
              </a:rPr>
              <a:t>המדריך המלא להכרת הכלי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331720"/>
            <a:ext cx="1036015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0">
                <a:solidFill>
                  <a:srgbClr val="CADCFC"/>
                </a:solidFill>
                <a:latin typeface="Arial"/>
              </a:rPr>
              <a:t>לאנשים שרוצים להבין — בלי רקע בתכנות</a:t>
            </a:r>
          </a:p>
        </p:txBody>
      </p:sp>
      <p:sp>
        <p:nvSpPr>
          <p:cNvPr id="7" name="Rectangle 6"/>
          <p:cNvSpPr/>
          <p:nvPr/>
        </p:nvSpPr>
        <p:spPr>
          <a:xfrm>
            <a:off x="1248156" y="3931920"/>
            <a:ext cx="1828800" cy="5029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8156" y="395020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4FC3F7"/>
                </a:solidFill>
                <a:latin typeface="Arial"/>
              </a:rPr>
              <a:t>🖥️ Desktop App</a:t>
            </a:r>
          </a:p>
        </p:txBody>
      </p:sp>
      <p:sp>
        <p:nvSpPr>
          <p:cNvPr id="9" name="Rectangle 8"/>
          <p:cNvSpPr/>
          <p:nvPr/>
        </p:nvSpPr>
        <p:spPr>
          <a:xfrm>
            <a:off x="3214116" y="3931920"/>
            <a:ext cx="1828800" cy="5029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14116" y="395020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4FC3F7"/>
                </a:solidFill>
                <a:latin typeface="Arial"/>
              </a:rPr>
              <a:t>🤖 AI Agent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180076" y="3931920"/>
            <a:ext cx="1828800" cy="5029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180076" y="395020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4FC3F7"/>
                </a:solidFill>
                <a:latin typeface="Arial"/>
              </a:rPr>
              <a:t>🔌 Connectors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46036" y="3931920"/>
            <a:ext cx="1828800" cy="5029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146036" y="395020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4FC3F7"/>
                </a:solidFill>
                <a:latin typeface="Arial"/>
              </a:rPr>
              <a:t>🧠 זיכרון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111996" y="3931920"/>
            <a:ext cx="1828800" cy="5029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111996" y="3950208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4FC3F7"/>
                </a:solidFill>
                <a:latin typeface="Arial"/>
              </a:rPr>
              <a:t>💰 חיסכון בעלות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30936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667799"/>
                </a:solidFill>
                <a:latin typeface="Arial"/>
              </a:rPr>
              <a:t>Talya AI Maor  |  talyatal5@gmail.com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מערכת הזיכרון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איך Claude זוכר מפגישה לפגישה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234440"/>
            <a:ext cx="5591556" cy="338328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234440"/>
            <a:ext cx="5591556" cy="73152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1325880"/>
            <a:ext cx="545439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700" b="1" i="0">
                <a:solidFill>
                  <a:srgbClr val="FFD54F"/>
                </a:solidFill>
                <a:latin typeface="Arial"/>
              </a:rPr>
              <a:t>📋  CLAUDE.md — אתה כותב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828800"/>
            <a:ext cx="5408676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הוראות שאתה כותב בקובץ Markdown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נטענות בכל תחילת שיחה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מגדיר כללים, פקודות, ארכיטקטורה</a:t>
            </a:r>
          </a:p>
          <a:p>
            <a:pPr algn="r"/>
            <a:endParaRPr sz="1300">
              <a:solidFill>
                <a:srgbClr val="CADCFC"/>
              </a:solidFill>
              <a:latin typeface="Arial"/>
            </a:endParaRP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📍 מיקומים:</a:t>
            </a:r>
          </a:p>
          <a:p>
            <a:pPr algn="r"/>
            <a:r>
              <a:rPr sz="1300">
                <a:solidFill>
                  <a:srgbClr val="4FC3F7"/>
                </a:solidFill>
                <a:latin typeface="Courier New"/>
              </a:rPr>
              <a:t>  ./CLAUDE.md = פרויקט (עם צוות)</a:t>
            </a:r>
          </a:p>
          <a:p>
            <a:pPr algn="r"/>
            <a:r>
              <a:rPr sz="1300">
                <a:solidFill>
                  <a:srgbClr val="4FC3F7"/>
                </a:solidFill>
                <a:latin typeface="Courier New"/>
              </a:rPr>
              <a:t>  ~/.claude/CLAUDE.md = אישי</a:t>
            </a:r>
          </a:p>
          <a:p>
            <a:pPr algn="r"/>
            <a:endParaRPr sz="1300">
              <a:solidFill>
                <a:srgbClr val="4FC3F7"/>
              </a:solidFill>
              <a:latin typeface="Courier New"/>
            </a:endParaRPr>
          </a:p>
          <a:p>
            <a:pPr algn="r"/>
            <a:r>
              <a:rPr sz="1300">
                <a:solidFill>
                  <a:srgbClr val="FFD54F"/>
                </a:solidFill>
                <a:latin typeface="Arial"/>
              </a:rPr>
              <a:t>💡 /init ייצור אחד אוטומטית!</a:t>
            </a:r>
          </a:p>
        </p:txBody>
      </p:sp>
      <p:sp>
        <p:nvSpPr>
          <p:cNvPr id="9" name="Rectangle 8"/>
          <p:cNvSpPr/>
          <p:nvPr/>
        </p:nvSpPr>
        <p:spPr>
          <a:xfrm>
            <a:off x="6048756" y="1234440"/>
            <a:ext cx="5591556" cy="338328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048756" y="1234440"/>
            <a:ext cx="5591556" cy="73152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140196" y="1325880"/>
            <a:ext cx="545439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700" b="1" i="0">
                <a:solidFill>
                  <a:srgbClr val="CE93D8"/>
                </a:solidFill>
                <a:latin typeface="Arial"/>
              </a:rPr>
              <a:t>🧠  Auto Memory — Claude כותב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8484" y="1828800"/>
            <a:ext cx="5408676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Claude שומר מה שלמד בשיחות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נשמר ב- ~/.claude/projects/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200 שורות ראשונות נטענות תמיד</a:t>
            </a:r>
          </a:p>
          <a:p>
            <a:pPr algn="r"/>
            <a:endParaRPr sz="1300">
              <a:solidFill>
                <a:srgbClr val="CADCFC"/>
              </a:solidFill>
              <a:latin typeface="Arial"/>
            </a:endParaRP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🗂️ סוגי זיכרון: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👤 User Memory — מי אתה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💬 Feedback — תיקונים שנתת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📁 Project — מטרות הפרויקט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🔗 Reference — לינקים חשובים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4800600"/>
            <a:ext cx="11457432" cy="59436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48640" y="4846320"/>
            <a:ext cx="1109167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0" i="0">
                <a:solidFill>
                  <a:srgbClr val="FFD54F"/>
                </a:solidFill>
                <a:latin typeface="Arial"/>
              </a:rPr>
              <a:t>⚡  /memory  — צפה, ערוך ומחק זיכרונות  |  /clear — נקה שיחה בלי למחוק זיכרון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CLAUDE.md — קובץ ההוראות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הדרך לתת ל-Claude הוראות קבועות לפרויקט שלך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6246815" cy="4526280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280160"/>
            <a:ext cx="60944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1C784"/>
                </a:solidFill>
                <a:latin typeface="Courier New"/>
              </a:rPr>
              <a:t># Project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6642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ourier New"/>
              </a:rPr>
              <a:t>מה הפרויקט עושה ומבנהו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8928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02920" y="21214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81C784"/>
                </a:solidFill>
                <a:latin typeface="Courier New"/>
              </a:rPr>
              <a:t># Build and Test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3500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4FC3F7"/>
                </a:solidFill>
                <a:latin typeface="Courier New"/>
              </a:rPr>
              <a:t>- Build: npm run build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5786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4FC3F7"/>
                </a:solidFill>
                <a:latin typeface="Courier New"/>
              </a:rPr>
              <a:t>- Test:  npm test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28072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02920" y="30358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81C784"/>
                </a:solidFill>
                <a:latin typeface="Courier New"/>
              </a:rPr>
              <a:t># Coding Standards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2644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ourier New"/>
              </a:rPr>
              <a:t>- רווח של 2 spaces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34930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ourier New"/>
              </a:rPr>
              <a:t>- הוסף JSDoc לפונקציות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7216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02920" y="39502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81C784"/>
                </a:solidFill>
                <a:latin typeface="Courier New"/>
              </a:rPr>
              <a:t># Git Workflow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41788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ourier New"/>
              </a:rPr>
              <a:t>- תמיד branch חדש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407408"/>
            <a:ext cx="59115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ADCFC"/>
                </a:solidFill>
                <a:latin typeface="Courier New"/>
              </a:rPr>
              <a:t>- הרץ טסטים לפני commit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75415" y="1234440"/>
            <a:ext cx="543921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700" b="1" i="0">
                <a:solidFill>
                  <a:srgbClr val="81C784"/>
                </a:solidFill>
                <a:latin typeface="Arial"/>
              </a:rPr>
              <a:t>✅  Best Practices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75415" y="1691640"/>
            <a:ext cx="5439216" cy="7315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475415" y="1691640"/>
            <a:ext cx="54864" cy="73152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585143" y="1737360"/>
            <a:ext cx="525633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81C784"/>
                </a:solidFill>
                <a:latin typeface="Arial"/>
              </a:rPr>
              <a:t>📏  מתחת ל-200 שורות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5143" y="2084832"/>
            <a:ext cx="5256336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קצר = נטען ביתר דיוק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75415" y="2514600"/>
            <a:ext cx="5439216" cy="7315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6475415" y="2514600"/>
            <a:ext cx="54864" cy="73152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585143" y="2560320"/>
            <a:ext cx="525633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81C784"/>
                </a:solidFill>
                <a:latin typeface="Arial"/>
              </a:rPr>
              <a:t>🎯  ספציפי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5143" y="2907792"/>
            <a:ext cx="5256336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"2-space indentation" ולא "format nicely"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75415" y="3337560"/>
            <a:ext cx="5439216" cy="7315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6475415" y="3337560"/>
            <a:ext cx="54864" cy="73152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585143" y="3383280"/>
            <a:ext cx="525633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81C784"/>
                </a:solidFill>
                <a:latin typeface="Arial"/>
              </a:rPr>
              <a:t>📂  ארגן ב-sections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85143" y="3730752"/>
            <a:ext cx="5256336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השתמש ב-# לכותרות נושא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75415" y="4160520"/>
            <a:ext cx="5439216" cy="7315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475415" y="4160520"/>
            <a:ext cx="54864" cy="73152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585143" y="4206240"/>
            <a:ext cx="525633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81C784"/>
                </a:solidFill>
                <a:latin typeface="Arial"/>
              </a:rPr>
              <a:t>♻️  ייבא קבצים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85143" y="4553712"/>
            <a:ext cx="5256336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@README, @package.json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475415" y="4983480"/>
            <a:ext cx="5439216" cy="7315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6475415" y="4983480"/>
            <a:ext cx="54864" cy="73152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6585143" y="5029200"/>
            <a:ext cx="525633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81C784"/>
                </a:solidFill>
                <a:latin typeface="Arial"/>
              </a:rPr>
              <a:t>🚫  ללא סתירות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85143" y="5376672"/>
            <a:ext cx="5256336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בדוק שאין כללים מתנגשים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Hooks — אוטומציה חכמה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פקודות שרצות לבד בנקודות מוגדרות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43000"/>
            <a:ext cx="11457432" cy="777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143000"/>
            <a:ext cx="73152" cy="777240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207008"/>
            <a:ext cx="11091672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700" b="0" i="0">
                <a:solidFill>
                  <a:srgbClr val="FFFFFF"/>
                </a:solidFill>
                <a:latin typeface="Arial"/>
              </a:rPr>
              <a:t>Hook = פקודה אוטומטית שרצה לפני/אחרי פעולה של Claude — ללא צורך לבקש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2103120"/>
            <a:ext cx="3648456" cy="135331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2103120"/>
            <a:ext cx="3648456" cy="54864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57200" y="2194560"/>
            <a:ext cx="351129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00B4D8"/>
                </a:solidFill>
                <a:latin typeface="Courier New"/>
              </a:rPr>
              <a:t>PostToolUse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560320"/>
            <a:ext cx="351129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4FC3F7"/>
                </a:solidFill>
                <a:latin typeface="Arial"/>
              </a:rPr>
              <a:t>🕐 אחרי שינוי קובץ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880360"/>
            <a:ext cx="351129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💡 פורמט קוד אוטומטי עם Prettier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23944" y="2103120"/>
            <a:ext cx="3648456" cy="135331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123944" y="2103120"/>
            <a:ext cx="3648456" cy="54864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215384" y="2194560"/>
            <a:ext cx="351129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FFD54F"/>
                </a:solidFill>
                <a:latin typeface="Courier New"/>
              </a:rPr>
              <a:t>PreToolUse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15384" y="2560320"/>
            <a:ext cx="351129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4FC3F7"/>
                </a:solidFill>
                <a:latin typeface="Arial"/>
              </a:rPr>
              <a:t>🕐 לפני ביצוע פקודה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15384" y="2880360"/>
            <a:ext cx="351129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💡 הגנה על קבצי .env — חסום עריכה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882128" y="2103120"/>
            <a:ext cx="3648456" cy="135331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882128" y="2103120"/>
            <a:ext cx="3648456" cy="54864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973568" y="2194560"/>
            <a:ext cx="351129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81C784"/>
                </a:solidFill>
                <a:latin typeface="Courier New"/>
              </a:rPr>
              <a:t>SessionStart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73568" y="2560320"/>
            <a:ext cx="351129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4FC3F7"/>
                </a:solidFill>
                <a:latin typeface="Arial"/>
              </a:rPr>
              <a:t>🕐 תחילת שיחה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73568" y="2880360"/>
            <a:ext cx="351129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💡 הזרק הקשר, הגדר סביבה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" y="3566160"/>
            <a:ext cx="3648456" cy="135331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365760" y="3566160"/>
            <a:ext cx="3648456" cy="54864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457200" y="3657600"/>
            <a:ext cx="351129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CE93D8"/>
                </a:solidFill>
                <a:latin typeface="Courier New"/>
              </a:rPr>
              <a:t>PermissionRequest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" y="4023360"/>
            <a:ext cx="351129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4FC3F7"/>
                </a:solidFill>
                <a:latin typeface="Arial"/>
              </a:rPr>
              <a:t>🕐 בקשת הרשאה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7200" y="4343400"/>
            <a:ext cx="351129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💡 אשר אוטומטי לפקודות מוגדרות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123944" y="3566160"/>
            <a:ext cx="3648456" cy="135331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4123944" y="3566160"/>
            <a:ext cx="3648456" cy="54864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215384" y="3657600"/>
            <a:ext cx="351129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FF8A65"/>
                </a:solidFill>
                <a:latin typeface="Courier New"/>
              </a:rPr>
              <a:t>Notification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15384" y="4023360"/>
            <a:ext cx="351129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4FC3F7"/>
                </a:solidFill>
                <a:latin typeface="Arial"/>
              </a:rPr>
              <a:t>🕐 Claude צריך תשומת לב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15384" y="4343400"/>
            <a:ext cx="351129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CADCFC"/>
                </a:solidFill>
                <a:latin typeface="Arial"/>
              </a:rPr>
              <a:t>💡 שלח התראת Desktop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882128" y="3566160"/>
            <a:ext cx="3648456" cy="135331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7882128" y="3566160"/>
            <a:ext cx="3648456" cy="54864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973568" y="3657600"/>
            <a:ext cx="351129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1" i="0">
                <a:solidFill>
                  <a:srgbClr val="00B4D8"/>
                </a:solidFill>
                <a:latin typeface="Arial"/>
              </a:rPr>
              <a:t>⚙️  הגדרה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73568" y="4041648"/>
            <a:ext cx="3511296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4FC3F7"/>
                </a:solidFill>
                <a:latin typeface="Courier New"/>
              </a:rPr>
              <a:t>.claude/settings.json
~/.claude/settings.json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חיסכון בעלויות 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איך לעבוד חכם ולצמצם עלויות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70432"/>
            <a:ext cx="3648456" cy="86868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1188720"/>
            <a:ext cx="364845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D54F"/>
                </a:solidFill>
                <a:latin typeface="Arial"/>
              </a:rPr>
              <a:t>~$6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64208"/>
            <a:ext cx="364845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CADCFC"/>
                </a:solidFill>
                <a:latin typeface="Arial"/>
              </a:rPr>
              <a:t>עלות ממוצעת
ליום למפתח</a:t>
            </a:r>
          </a:p>
        </p:txBody>
      </p:sp>
      <p:sp>
        <p:nvSpPr>
          <p:cNvPr id="8" name="Rectangle 7"/>
          <p:cNvSpPr/>
          <p:nvPr/>
        </p:nvSpPr>
        <p:spPr>
          <a:xfrm>
            <a:off x="4123944" y="1170432"/>
            <a:ext cx="3648456" cy="86868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123944" y="1188720"/>
            <a:ext cx="364845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D54F"/>
                </a:solidFill>
                <a:latin typeface="Arial"/>
              </a:rPr>
              <a:t>~$150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23944" y="1664208"/>
            <a:ext cx="364845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CADCFC"/>
                </a:solidFill>
                <a:latin typeface="Arial"/>
              </a:rPr>
              <a:t>לחודש עם
Sonnet 4.6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82128" y="1170432"/>
            <a:ext cx="3648456" cy="86868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882128" y="1188720"/>
            <a:ext cx="364845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D54F"/>
                </a:solidFill>
                <a:latin typeface="Arial"/>
              </a:rPr>
              <a:t>90%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82128" y="1664208"/>
            <a:ext cx="364845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CADCFC"/>
                </a:solidFill>
                <a:latin typeface="Arial"/>
              </a:rPr>
              <a:t>מהמשתמשים
מתחת ל-$12/יום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2240280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65760" y="2240280"/>
            <a:ext cx="54864" cy="1051560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5488" y="2295144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FFD54F"/>
                </a:solidFill>
                <a:latin typeface="Arial"/>
              </a:rPr>
              <a:t>🤖  Sonnet לרוב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" y="2651760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Opus רק לארכיטקטורה מורכבת.
Haiku לתת-משימות פשוטות.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23944" y="2240280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4123944" y="2240280"/>
            <a:ext cx="54864" cy="1051560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233672" y="2295144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4FC3F7"/>
                </a:solidFill>
                <a:latin typeface="Arial"/>
              </a:rPr>
              <a:t>🗜️  /compact חכם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33672" y="2651760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/compact focus on X
שמור את החשוב, זרוק השאר.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882128" y="2240280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882128" y="2240280"/>
            <a:ext cx="54864" cy="105156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991856" y="2295144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81C784"/>
                </a:solidFill>
                <a:latin typeface="Arial"/>
              </a:rPr>
              <a:t>🧹  /clear בין משימות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991856" y="2651760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נקה context כשעוברים לנושא
חדש לגמרי.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5760" y="3364992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365760" y="3364992"/>
            <a:ext cx="54864" cy="1051560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75488" y="3419856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CE93D8"/>
                </a:solidFill>
                <a:latin typeface="Arial"/>
              </a:rPr>
              <a:t>⚡  /fast mode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5488" y="3776472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כבה extended thinking
לשיחות פשוטות.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123944" y="3364992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4123944" y="3364992"/>
            <a:ext cx="54864" cy="1051560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4233672" y="3419856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00B4D8"/>
                </a:solidFill>
                <a:latin typeface="Arial"/>
              </a:rPr>
              <a:t>📏  CLAUDE.md קצר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33672" y="3776472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מתחת ל-200 שורות.
הוראות ספציפיות ב-Skills.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882128" y="3364992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7882128" y="3364992"/>
            <a:ext cx="54864" cy="105156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7991856" y="3419856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FF8A65"/>
                </a:solidFill>
                <a:latin typeface="Arial"/>
              </a:rPr>
              <a:t>🎯  prompt ממוקד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991856" y="3776472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"תקן את login() ב-auth.ts"
הרבה יותר יעיל מ"שפר הכל".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5760" y="4489704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365760" y="4489704"/>
            <a:ext cx="54864" cy="1051560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475488" y="4544568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FFD54F"/>
                </a:solidFill>
                <a:latin typeface="Arial"/>
              </a:rPr>
              <a:t>🔌  כבה MCP לא-שימושי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5488" y="4901184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כל MCP פעיל צורך context.
כבה מה שאינך צריך.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3944" y="4489704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4123944" y="4489704"/>
            <a:ext cx="54864" cy="1051560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233672" y="4544568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4FC3F7"/>
                </a:solidFill>
                <a:latin typeface="Arial"/>
              </a:rPr>
              <a:t>🔀  Subagents לפלטים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233672" y="4901184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לוגים ובדיקות ל-subagent.
רק סיכום חוזר לשיחה הראשית.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882128" y="4489704"/>
            <a:ext cx="3648456" cy="10515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7882128" y="4489704"/>
            <a:ext cx="54864" cy="105156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7991856" y="4544568"/>
            <a:ext cx="3465576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 i="0">
                <a:solidFill>
                  <a:srgbClr val="81C784"/>
                </a:solidFill>
                <a:latin typeface="Arial"/>
              </a:rPr>
              <a:t>🪝  Hooks לסינון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991856" y="4901184"/>
            <a:ext cx="3465576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 i="0">
                <a:solidFill>
                  <a:srgbClr val="CADCFC"/>
                </a:solidFill>
                <a:latin typeface="Arial"/>
              </a:rPr>
              <a:t>סנן output לפני שClaudeרואה.
הראה רק failures, לא הכל.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Desktop App vs CLI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שני ממשקים — אותה עוצמה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5591556" cy="44348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188720"/>
            <a:ext cx="5591556" cy="73152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1280160"/>
            <a:ext cx="545439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4FC3F7"/>
                </a:solidFill>
                <a:latin typeface="Arial"/>
              </a:rPr>
              <a:t>🖥️  Desktop App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🔍  Visual Diff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121408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השוואה ויזואלית של שינויים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395728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📱  Live App Preview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688336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דפדפן מובנה לצפייה בשינויים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2962656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🔀  Parallel Sessions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255264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סשנים מקבילים עם Git worktree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529584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📅  Scheduled Tasks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3822192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משימות חוזרות עם ממשק גרפי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096512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🔌  Connectors UI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4389120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חיבור שירותים בקלות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663440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📎  File Attachments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4956048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צרף תמונות ו-PDF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48756" y="1188720"/>
            <a:ext cx="5591556" cy="44348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048756" y="1188720"/>
            <a:ext cx="5591556" cy="73152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140196" y="1280160"/>
            <a:ext cx="545439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FFD54F"/>
                </a:solidFill>
                <a:latin typeface="Arial"/>
              </a:rPr>
              <a:t>⌨️  CLI Terminal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40196" y="1828800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📜  Scripting &amp; Automation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40196" y="2121408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אוטומציה מלאה, pipes, scripts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40196" y="2395728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☁️  כל הספקים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40196" y="2688336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AWS Bedrock, Google Vertex, Azure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40196" y="2962656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🔧  CI/CD Integration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40196" y="3255264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GitHub Actions, GitLab CI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40196" y="3529584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🐧  כל פלטפורמה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40196" y="3822192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Windows, macOS, Linux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40196" y="4096512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⚡  ביצועים גבוהים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40196" y="4389120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הפעלה מהירה, batch processing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40196" y="4663440"/>
            <a:ext cx="54543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1" i="0">
                <a:solidFill>
                  <a:srgbClr val="FFFFFF"/>
                </a:solidFill>
                <a:latin typeface="Arial"/>
              </a:rPr>
              <a:t>🔗  חיבור מתקדם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40196" y="4956048"/>
            <a:ext cx="545439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0" i="0">
                <a:solidFill>
                  <a:srgbClr val="BBBBBB"/>
                </a:solidFill>
                <a:latin typeface="Arial"/>
              </a:rPr>
              <a:t>pipes, stdin/stdout, scripts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5760" y="6199632"/>
            <a:ext cx="11457432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00B4D8"/>
                </a:solidFill>
                <a:latin typeface="Arial"/>
              </a:rPr>
              <a:t>🔄  /desktop — עבור מ-CLI ל-Desktop App  |  /teleport — חדש web session מהטרמינל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9144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11274552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800" b="1" i="0">
                <a:solidFill>
                  <a:srgbClr val="FFFFFF"/>
                </a:solidFill>
                <a:latin typeface="Arial"/>
              </a:rPr>
              <a:t>✅  סיכום — מה צריך לדעת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822960"/>
            <a:ext cx="3648456" cy="3977639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822960"/>
            <a:ext cx="3648456" cy="6400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914400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4FC3F7"/>
                </a:solidFill>
                <a:latin typeface="Arial"/>
              </a:rPr>
              <a:t>🚀 איך להתחיל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89888"/>
            <a:ext cx="3465576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>
                <a:solidFill>
                  <a:srgbClr val="CADCFC"/>
                </a:solidFill>
                <a:latin typeface="Courier New"/>
              </a:rPr>
              <a:t>/init — צור CLAUDE.md</a:t>
            </a:r>
          </a:p>
          <a:p>
            <a:pPr algn="r"/>
            <a:r>
              <a:rPr sz="1400">
                <a:solidFill>
                  <a:srgbClr val="CADCFC"/>
                </a:solidFill>
                <a:latin typeface="Courier New"/>
              </a:rPr>
              <a:t>/doctor — בדוק שהכל תקין</a:t>
            </a:r>
          </a:p>
          <a:p>
            <a:pPr algn="r"/>
            <a:r>
              <a:rPr sz="1400">
                <a:solidFill>
                  <a:srgbClr val="CADCFC"/>
                </a:solidFill>
                <a:latin typeface="Arial"/>
              </a:rPr>
              <a:t>claude --model sonnet</a:t>
            </a:r>
          </a:p>
          <a:p>
            <a:pPr algn="r"/>
            <a:r>
              <a:rPr sz="1400">
                <a:solidFill>
                  <a:srgbClr val="CADCFC"/>
                </a:solidFill>
                <a:latin typeface="Arial"/>
              </a:rPr>
              <a:t>הגדר Permission Mode</a:t>
            </a:r>
          </a:p>
          <a:p>
            <a:pPr algn="r"/>
            <a:r>
              <a:rPr sz="1400">
                <a:solidFill>
                  <a:srgbClr val="CADCFC"/>
                </a:solidFill>
                <a:latin typeface="Courier New"/>
              </a:rPr>
              <a:t>/memory — וודא זיכרון פעיל</a:t>
            </a:r>
          </a:p>
        </p:txBody>
      </p:sp>
      <p:sp>
        <p:nvSpPr>
          <p:cNvPr id="8" name="Rectangle 7"/>
          <p:cNvSpPr/>
          <p:nvPr/>
        </p:nvSpPr>
        <p:spPr>
          <a:xfrm>
            <a:off x="4123944" y="822960"/>
            <a:ext cx="3648456" cy="3977639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23944" y="822960"/>
            <a:ext cx="3648456" cy="6400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215384" y="914400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81C784"/>
                </a:solidFill>
                <a:latin typeface="Arial"/>
              </a:rPr>
              <a:t>💡 טיפי Pro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5384" y="1389888"/>
            <a:ext cx="3465576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>
                <a:solidFill>
                  <a:srgbClr val="CADCFC"/>
                </a:solidFill>
                <a:latin typeface="Arial"/>
              </a:rPr>
              <a:t>Shift+Tab = החלפת מצב</a:t>
            </a:r>
          </a:p>
          <a:p>
            <a:pPr algn="r"/>
            <a:r>
              <a:rPr sz="1400">
                <a:solidFill>
                  <a:srgbClr val="CADCFC"/>
                </a:solidFill>
                <a:latin typeface="Courier New"/>
              </a:rPr>
              <a:t>/compact focus on X</a:t>
            </a:r>
          </a:p>
          <a:p>
            <a:pPr algn="r"/>
            <a:r>
              <a:rPr sz="1400">
                <a:solidFill>
                  <a:srgbClr val="CADCFC"/>
                </a:solidFill>
                <a:latin typeface="Arial"/>
              </a:rPr>
              <a:t>הפרד skills מ-CLAUDE.md</a:t>
            </a:r>
          </a:p>
          <a:p>
            <a:pPr algn="r"/>
            <a:r>
              <a:rPr sz="1400">
                <a:solidFill>
                  <a:srgbClr val="CADCFC"/>
                </a:solidFill>
                <a:latin typeface="Arial"/>
              </a:rPr>
              <a:t>Hooks לפורמט קוד אוטומטי</a:t>
            </a:r>
          </a:p>
          <a:p>
            <a:pPr algn="r"/>
            <a:r>
              <a:rPr sz="1400">
                <a:solidFill>
                  <a:srgbClr val="CADCFC"/>
                </a:solidFill>
                <a:latin typeface="Courier New"/>
              </a:rPr>
              <a:t>/effort low לשאלות פשוטות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82128" y="822960"/>
            <a:ext cx="3648456" cy="3977639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882128" y="822960"/>
            <a:ext cx="3648456" cy="64008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973568" y="914400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FFD54F"/>
                </a:solidFill>
                <a:latin typeface="Arial"/>
              </a:rPr>
              <a:t>⚠️ מה לא לעשות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73568" y="1389888"/>
            <a:ext cx="3465576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>
                <a:solidFill>
                  <a:srgbClr val="FF6B6B"/>
                </a:solidFill>
                <a:latin typeface="Arial"/>
              </a:rPr>
              <a:t>❌ bypassPermissions</a:t>
            </a:r>
          </a:p>
          <a:p>
            <a:pPr algn="r"/>
            <a:r>
              <a:rPr sz="1400">
                <a:solidFill>
                  <a:srgbClr val="FF6B6B"/>
                </a:solidFill>
                <a:latin typeface="Arial"/>
              </a:rPr>
              <a:t>❌ MCP לא-מאומת</a:t>
            </a:r>
          </a:p>
          <a:p>
            <a:pPr algn="r"/>
            <a:r>
              <a:rPr sz="1400">
                <a:solidFill>
                  <a:srgbClr val="FF6B6B"/>
                </a:solidFill>
                <a:latin typeface="Arial"/>
              </a:rPr>
              <a:t>❌ 'שפר את הכל'</a:t>
            </a:r>
          </a:p>
          <a:p>
            <a:pPr algn="r"/>
            <a:r>
              <a:rPr sz="1400">
                <a:solidFill>
                  <a:srgbClr val="FF6B6B"/>
                </a:solidFill>
                <a:latin typeface="Arial"/>
              </a:rPr>
              <a:t>❌ context ענק ללא /compact</a:t>
            </a:r>
          </a:p>
          <a:p>
            <a:pPr algn="r"/>
            <a:r>
              <a:rPr sz="1400">
                <a:solidFill>
                  <a:srgbClr val="FF6B6B"/>
                </a:solidFill>
                <a:latin typeface="Arial"/>
              </a:rPr>
              <a:t>❌ Opus לכל דבר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4956048"/>
            <a:ext cx="11457432" cy="1143000"/>
          </a:xfrm>
          <a:prstGeom prst="rect">
            <a:avLst/>
          </a:prstGeom>
          <a:solidFill>
            <a:srgbClr val="0D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48640" y="5029200"/>
            <a:ext cx="1109167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✨  Claude Code Desktop — הכלי הכי עוצמתי לעבודה עם AI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5468112"/>
            <a:ext cx="11091672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4FC3F7"/>
                </a:solidFill>
                <a:latin typeface="Arial"/>
              </a:rPr>
              <a:t>מתחיל מ-Sonnet · עולה ל-Opus כשצריך · חוזר ל-Haiku לתת-משימות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5852160"/>
            <a:ext cx="1109167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Smart  ·  Fast  ·  Affordable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" y="6492240"/>
            <a:ext cx="1145743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556688"/>
                </a:solidFill>
                <a:latin typeface="Arial"/>
              </a:rPr>
              <a:t>🎓  Talya AI Maor  |  talyatal5@gmail.com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מה זה Claude Code?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כלי בינה מלאכותית שעושה — לא רק מדבר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097280"/>
            <a:ext cx="11457432" cy="10058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91440" cy="1005840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1672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800" b="0" i="0">
                <a:solidFill>
                  <a:srgbClr val="FFFFFF"/>
                </a:solidFill>
                <a:latin typeface="Arial"/>
              </a:rPr>
              <a:t>Claude Code הוא עוזר AI שיכול לקרוא קבצים, לכתוב קוד, להריץ פקודות ולבצע משימות — בצורה אוטומטית ועצמאית.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2331720"/>
            <a:ext cx="3560064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2331720"/>
            <a:ext cx="3560064" cy="6400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48640" y="2423160"/>
            <a:ext cx="502920" cy="502920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2395728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01B4E"/>
                </a:solidFill>
                <a:latin typeface="Arial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2423160"/>
            <a:ext cx="264566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800" b="1" i="0">
                <a:solidFill>
                  <a:srgbClr val="4FC3F7"/>
                </a:solidFill>
                <a:latin typeface="Arial"/>
              </a:rPr>
              <a:t>אסוף הקשר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2944368"/>
            <a:ext cx="3377184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Claude קורא וסורק את הקבצים הרלוונטיים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62984" y="2331720"/>
            <a:ext cx="3560064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062984" y="2331720"/>
            <a:ext cx="3560064" cy="64008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45864" y="2423160"/>
            <a:ext cx="502920" cy="502920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245864" y="2395728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01B4E"/>
                </a:solidFill>
                <a:latin typeface="Arial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40224" y="2423160"/>
            <a:ext cx="264566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800" b="1" i="0">
                <a:solidFill>
                  <a:srgbClr val="00B4D8"/>
                </a:solidFill>
                <a:latin typeface="Arial"/>
              </a:rPr>
              <a:t>בצע פעולה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54424" y="2944368"/>
            <a:ext cx="3377184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עורך קבצים, מריץ פקודות, משתמש בכלים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760208" y="2331720"/>
            <a:ext cx="3560064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760208" y="2331720"/>
            <a:ext cx="3560064" cy="6400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943088" y="2423160"/>
            <a:ext cx="502920" cy="50292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943088" y="2395728"/>
            <a:ext cx="502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01B4E"/>
                </a:solidFill>
                <a:latin typeface="Arial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37448" y="2423160"/>
            <a:ext cx="264566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800" b="1" i="0">
                <a:solidFill>
                  <a:srgbClr val="81C784"/>
                </a:solidFill>
                <a:latin typeface="Arial"/>
              </a:rPr>
              <a:t>בדוק תוצאה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51648" y="2944368"/>
            <a:ext cx="3377184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מריץ בדיקות, מוודא תקינות, מתקן שגיאות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3886200"/>
            <a:ext cx="1145743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800" b="1" i="0">
                <a:solidFill>
                  <a:srgbClr val="FFD54F"/>
                </a:solidFill>
                <a:latin typeface="Arial"/>
              </a:rPr>
              <a:t>🖥️ איפה רץ?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" y="4343400"/>
            <a:ext cx="1417320" cy="45720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65760" y="4361688"/>
            <a:ext cx="1417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Terminal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856232" y="4343400"/>
            <a:ext cx="1417320" cy="45720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1856232" y="4361688"/>
            <a:ext cx="1417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VS Code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346704" y="4343400"/>
            <a:ext cx="1417320" cy="45720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3346704" y="4361688"/>
            <a:ext cx="1417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Desktop App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837176" y="4343400"/>
            <a:ext cx="1417320" cy="45720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837176" y="4361688"/>
            <a:ext cx="1417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Claude.ai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327648" y="4343400"/>
            <a:ext cx="1417320" cy="45720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327648" y="4361688"/>
            <a:ext cx="1417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Slack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818120" y="4343400"/>
            <a:ext cx="1417320" cy="45720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7818120" y="4361688"/>
            <a:ext cx="1417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iOS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08592" y="4343400"/>
            <a:ext cx="1417320" cy="457200"/>
          </a:xfrm>
          <a:prstGeom prst="rect">
            <a:avLst/>
          </a:prstGeom>
          <a:solidFill>
            <a:srgbClr val="162A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9308592" y="4361688"/>
            <a:ext cx="1417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CI/CD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ההבדלים בין הממשקים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כל כלי מתאים למטרה שונה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234440"/>
            <a:ext cx="228600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11480" y="1307592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CADCFC"/>
                </a:solidFill>
                <a:latin typeface="Arial"/>
              </a:rPr>
              <a:t>תכונה</a:t>
            </a:r>
          </a:p>
        </p:txBody>
      </p:sp>
      <p:sp>
        <p:nvSpPr>
          <p:cNvPr id="7" name="Rectangle 6"/>
          <p:cNvSpPr/>
          <p:nvPr/>
        </p:nvSpPr>
        <p:spPr>
          <a:xfrm>
            <a:off x="2651760" y="1234440"/>
            <a:ext cx="2286000" cy="621792"/>
          </a:xfrm>
          <a:prstGeom prst="rect">
            <a:avLst/>
          </a:prstGeom>
          <a:solidFill>
            <a:srgbClr val="1E5B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697480" y="1307592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Claude.ai
(Web)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1234440"/>
            <a:ext cx="3200400" cy="621792"/>
          </a:xfrm>
          <a:prstGeom prst="rect">
            <a:avLst/>
          </a:prstGeom>
          <a:solidFill>
            <a:srgbClr val="1E5B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983480" y="1307592"/>
            <a:ext cx="31089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Claude Code
(CLI/Desktop)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60" y="1234440"/>
            <a:ext cx="2560320" cy="621792"/>
          </a:xfrm>
          <a:prstGeom prst="rect">
            <a:avLst/>
          </a:prstGeom>
          <a:solidFill>
            <a:srgbClr val="1E5B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83880" y="1307592"/>
            <a:ext cx="24688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Claude API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1856232"/>
            <a:ext cx="2286000" cy="621792"/>
          </a:xfrm>
          <a:prstGeom prst="rect">
            <a:avLst/>
          </a:prstGeom>
          <a:solidFill>
            <a:srgbClr val="142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11480" y="1947672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מטרה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51760" y="1856232"/>
            <a:ext cx="228600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697480" y="1947672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צ'אט כללי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37760" y="1856232"/>
            <a:ext cx="320040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983480" y="1947672"/>
            <a:ext cx="31089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כלי פיתוח AI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138160" y="1856232"/>
            <a:ext cx="256032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183880" y="1947672"/>
            <a:ext cx="24688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בניית אפליקציות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2478024"/>
            <a:ext cx="2286000" cy="621792"/>
          </a:xfrm>
          <a:prstGeom prst="rect">
            <a:avLst/>
          </a:prstGeom>
          <a:solidFill>
            <a:srgbClr val="142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11480" y="2569464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עריכת קבצים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51760" y="2478024"/>
            <a:ext cx="228600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2697480" y="2569464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6B6B"/>
                </a:solidFill>
                <a:latin typeface="Arial"/>
              </a:rPr>
              <a:t>❌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37760" y="2478024"/>
            <a:ext cx="320040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4983480" y="2569464"/>
            <a:ext cx="31089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81C784"/>
                </a:solidFill>
                <a:latin typeface="Arial"/>
              </a:rPr>
              <a:t>✅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38160" y="2478024"/>
            <a:ext cx="256032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183880" y="2569464"/>
            <a:ext cx="24688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לפי מימוש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3099816"/>
            <a:ext cx="2286000" cy="621792"/>
          </a:xfrm>
          <a:prstGeom prst="rect">
            <a:avLst/>
          </a:prstGeom>
          <a:solidFill>
            <a:srgbClr val="142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11480" y="3191256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גישה לטרמינל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51760" y="3099816"/>
            <a:ext cx="228600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2697480" y="3191256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6B6B"/>
                </a:solidFill>
                <a:latin typeface="Arial"/>
              </a:rPr>
              <a:t>❌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937760" y="3099816"/>
            <a:ext cx="320040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4983480" y="3191256"/>
            <a:ext cx="31089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81C784"/>
                </a:solidFill>
                <a:latin typeface="Arial"/>
              </a:rPr>
              <a:t>✅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138160" y="3099816"/>
            <a:ext cx="256032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8183880" y="3191256"/>
            <a:ext cx="24688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לפי מימוש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3721608"/>
            <a:ext cx="2286000" cy="621792"/>
          </a:xfrm>
          <a:prstGeom prst="rect">
            <a:avLst/>
          </a:prstGeom>
          <a:solidFill>
            <a:srgbClr val="142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11480" y="3813048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Git ו-GitHub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651760" y="3721608"/>
            <a:ext cx="228600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697480" y="3813048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F6B6B"/>
                </a:solidFill>
                <a:latin typeface="Arial"/>
              </a:rPr>
              <a:t>❌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937760" y="3721608"/>
            <a:ext cx="320040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983480" y="3813048"/>
            <a:ext cx="31089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81C784"/>
                </a:solidFill>
                <a:latin typeface="Arial"/>
              </a:rPr>
              <a:t>✅ מלא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138160" y="3721608"/>
            <a:ext cx="256032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8183880" y="3813048"/>
            <a:ext cx="24688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לפי מימוש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65760" y="4343400"/>
            <a:ext cx="2286000" cy="621792"/>
          </a:xfrm>
          <a:prstGeom prst="rect">
            <a:avLst/>
          </a:prstGeom>
          <a:solidFill>
            <a:srgbClr val="142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411480" y="4434840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התקנה נדרשת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651760" y="4343400"/>
            <a:ext cx="228600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2697480" y="4434840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דפדפן בלבד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937760" y="4343400"/>
            <a:ext cx="320040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4983480" y="4434840"/>
            <a:ext cx="31089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התקנה קלה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138160" y="4343400"/>
            <a:ext cx="2560320" cy="621792"/>
          </a:xfrm>
          <a:prstGeom prst="rect">
            <a:avLst/>
          </a:prstGeom>
          <a:solidFill>
            <a:srgbClr val="0F1E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8183880" y="4434840"/>
            <a:ext cx="24688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דורש קוד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65760" y="4965192"/>
            <a:ext cx="2286000" cy="621792"/>
          </a:xfrm>
          <a:prstGeom prst="rect">
            <a:avLst/>
          </a:prstGeom>
          <a:solidFill>
            <a:srgbClr val="142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411480" y="5056632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מי זה בשבילו?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651760" y="4965192"/>
            <a:ext cx="228600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2697480" y="5056632"/>
            <a:ext cx="21945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כולם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937760" y="4965192"/>
            <a:ext cx="320040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4983480" y="5056632"/>
            <a:ext cx="310896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מפתחים + מחנכים</a:t>
            </a:r>
          </a:p>
        </p:txBody>
      </p:sp>
      <p:sp>
        <p:nvSpPr>
          <p:cNvPr id="59" name="Rectangle 58"/>
          <p:cNvSpPr/>
          <p:nvPr/>
        </p:nvSpPr>
        <p:spPr>
          <a:xfrm>
            <a:off x="8138160" y="4965192"/>
            <a:ext cx="2560320" cy="62179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8183880" y="5056632"/>
            <a:ext cx="246888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CADCFC"/>
                </a:solidFill>
                <a:latin typeface="Arial"/>
              </a:rPr>
              <a:t>מפתחים בלבד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65760" y="6217920"/>
            <a:ext cx="1145743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0" i="0">
                <a:solidFill>
                  <a:srgbClr val="FFD54F"/>
                </a:solidFill>
                <a:latin typeface="Arial"/>
              </a:rPr>
              <a:t>💡 לרוב המשתמשים — Claude Code Desktop הוא הבחירה הנכונה!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מושגים חשובים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מה כדאי להכיר לפני שמתחילים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3648456" cy="1920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188720"/>
            <a:ext cx="3648456" cy="54864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75488" y="1298448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4FC3F7"/>
                </a:solidFill>
                <a:latin typeface="Arial"/>
              </a:rPr>
              <a:t>🪟  Context Window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1737360"/>
            <a:ext cx="3465576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כמות המידע שClaudeיכול'לראות'בשיחה אחת.
דומה לזיכרון עבודה — ~150,000 מילים.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3944" y="1188720"/>
            <a:ext cx="3648456" cy="1920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123944" y="1188720"/>
            <a:ext cx="3648456" cy="54864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233672" y="1298448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00B4D8"/>
                </a:solidFill>
                <a:latin typeface="Arial"/>
              </a:rPr>
              <a:t>🪙  Tokens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33672" y="1737360"/>
            <a:ext cx="3465576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יחידות טקסט קטנות שהמודל מעבד.
מילה = ~1.3 טוקנים. עלות = לפי טוקנים.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82128" y="1188720"/>
            <a:ext cx="3648456" cy="1920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882128" y="1188720"/>
            <a:ext cx="3648456" cy="54864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991856" y="1298448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CE93D8"/>
                </a:solidFill>
                <a:latin typeface="Arial"/>
              </a:rPr>
              <a:t>🔌  MCP Connectors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91856" y="1737360"/>
            <a:ext cx="3465576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חיבורים לשירותים חיצוניים: GitHub, Slack,
Canva, Notion, מסדי נתונים ועוד.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218688"/>
            <a:ext cx="3648456" cy="1920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3218688"/>
            <a:ext cx="3648456" cy="54864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75488" y="3328416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81C784"/>
                </a:solidFill>
                <a:latin typeface="Arial"/>
              </a:rPr>
              <a:t>📋  CLAUDE.md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" y="3767328"/>
            <a:ext cx="3465576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קובץ הוראות קבוע לפרויקט.
נטען בכל שיחה — כמו 'תדריך' לClaudeשלך.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23944" y="3218688"/>
            <a:ext cx="3648456" cy="1920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123944" y="3218688"/>
            <a:ext cx="3648456" cy="54864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233672" y="3328416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FFD54F"/>
                </a:solidFill>
                <a:latin typeface="Arial"/>
              </a:rPr>
              <a:t>🪝  Hooks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33672" y="3767328"/>
            <a:ext cx="3465576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פקודות שרצות אוטומטית בנקודות מוגדרות.
לדוגמה: פורמט קוד אחרי כל עריכה.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882128" y="3218688"/>
            <a:ext cx="3648456" cy="1920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882128" y="3218688"/>
            <a:ext cx="3648456" cy="54864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991856" y="3328416"/>
            <a:ext cx="346557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FF8A65"/>
                </a:solidFill>
                <a:latin typeface="Arial"/>
              </a:rPr>
              <a:t>🤖  Subagents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91856" y="3767328"/>
            <a:ext cx="3465576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Claude יכול להריץ עוזרים מקבילים לתת-משימות.
מחזיר רק את הסיכום לשיחה הראשית.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בחירת המודל הנכון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3 אפשרויות — כל אחת למטרה שונה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3621024" cy="43891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188720"/>
            <a:ext cx="3621024" cy="9144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57200" y="1325880"/>
            <a:ext cx="3438144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8A65"/>
                </a:solidFill>
                <a:latin typeface="Arial"/>
              </a:rPr>
              <a:t>Opus 4.6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965960"/>
            <a:ext cx="3072384" cy="347472"/>
          </a:xfrm>
          <a:prstGeom prst="rect">
            <a:avLst/>
          </a:prstGeom>
          <a:solidFill>
            <a:srgbClr val="573C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1965960"/>
            <a:ext cx="3072384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8A65"/>
                </a:solidFill>
                <a:latin typeface="Arial"/>
              </a:rPr>
              <a:t>⭐ הכי חכם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23160"/>
            <a:ext cx="3438144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FFFFFF"/>
                </a:solidFill>
                <a:latin typeface="Arial"/>
              </a:rPr>
              <a:t>ארכיטקטורה, ניתוח מורכב, החלטות קשות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3246120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🔴 איטי יחסית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3721608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🔴 יקר ביותר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4197096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🟢 200K–1M טוקנים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23944" y="1188720"/>
            <a:ext cx="3621024" cy="4389120"/>
          </a:xfrm>
          <a:prstGeom prst="rect">
            <a:avLst/>
          </a:prstGeom>
          <a:solidFill>
            <a:srgbClr val="1A35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123944" y="1188720"/>
            <a:ext cx="3621024" cy="91440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087368" y="1152144"/>
            <a:ext cx="3694176" cy="4462272"/>
          </a:xfrm>
          <a:prstGeom prst="rect">
            <a:avLst/>
          </a:prstGeom>
          <a:noFill/>
          <a:ln w="31750">
            <a:solidFill>
              <a:srgbClr val="FFD54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215384" y="1325880"/>
            <a:ext cx="3438144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FFD54F"/>
                </a:solidFill>
                <a:latin typeface="Arial"/>
              </a:rPr>
              <a:t>Sonnet 4.6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98264" y="1965960"/>
            <a:ext cx="3072384" cy="347472"/>
          </a:xfrm>
          <a:prstGeom prst="rect">
            <a:avLst/>
          </a:prstGeom>
          <a:solidFill>
            <a:srgbClr val="5752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398264" y="1965960"/>
            <a:ext cx="3072384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FFD54F"/>
                </a:solidFill>
                <a:latin typeface="Arial"/>
              </a:rPr>
              <a:t>✅ מומלץ לרוב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15384" y="2423160"/>
            <a:ext cx="3438144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FFFFFF"/>
                </a:solidFill>
                <a:latin typeface="Arial"/>
              </a:rPr>
              <a:t>כתיבת קוד, תיקון באגים, רוב המשימות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61104" y="3246120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🟢 מהיר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61104" y="3721608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🟢 מחיר מאוזן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61104" y="4197096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🟢 200K–1M טוקנים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882128" y="1188720"/>
            <a:ext cx="3621024" cy="438912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882128" y="1188720"/>
            <a:ext cx="3621024" cy="91440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7973568" y="1325880"/>
            <a:ext cx="3438144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4FC3F7"/>
                </a:solidFill>
                <a:latin typeface="Arial"/>
              </a:rPr>
              <a:t>Haiku 4.5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56448" y="1965960"/>
            <a:ext cx="3072384" cy="347472"/>
          </a:xfrm>
          <a:prstGeom prst="rect">
            <a:avLst/>
          </a:prstGeom>
          <a:solidFill>
            <a:srgbClr val="224D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156448" y="1965960"/>
            <a:ext cx="3072384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FC3F7"/>
                </a:solidFill>
                <a:latin typeface="Arial"/>
              </a:rPr>
              <a:t>⚡ הכי מהיר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73568" y="2423160"/>
            <a:ext cx="3438144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 i="0">
                <a:solidFill>
                  <a:srgbClr val="FFFFFF"/>
                </a:solidFill>
                <a:latin typeface="Arial"/>
              </a:rPr>
              <a:t>משימות פשוטות, עיבוד מהיר, subagents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19288" y="3246120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🟢 מהיר מאוד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19288" y="3721608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🟢 הכי זול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19288" y="4197096"/>
            <a:ext cx="3346704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🟡 200K טוקנים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5760" y="6172200"/>
            <a:ext cx="1145743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0" i="0">
                <a:solidFill>
                  <a:srgbClr val="FFD54F"/>
                </a:solidFill>
                <a:latin typeface="Arial"/>
              </a:rPr>
              <a:t>🔄 ניתן לעבור בין מודלים באמצע שיחה עם הפקודה  /model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הפקודות החשובות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הקלד / ותראה את כל הפקודות הזמינות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2344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234440"/>
            <a:ext cx="54864" cy="594360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02920" y="13258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FC3F7"/>
                </a:solidFill>
                <a:latin typeface="Courier New"/>
              </a:rPr>
              <a:t>/help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13441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הצג רשימת כל הפקודות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3944" y="12344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123944" y="1234440"/>
            <a:ext cx="54864" cy="594360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261104" y="13258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00B4D8"/>
                </a:solidFill>
                <a:latin typeface="Courier New"/>
              </a:rPr>
              <a:t>/clear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78424" y="13441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נקה שיחה והתחל מחדש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82128" y="12344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882128" y="1234440"/>
            <a:ext cx="54864" cy="59436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019288" y="13258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81C784"/>
                </a:solidFill>
                <a:latin typeface="Courier New"/>
              </a:rPr>
              <a:t>/compact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6608" y="13441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כווץ context — חסוך טוקנים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19202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1920240"/>
            <a:ext cx="54864" cy="594360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02920" y="20116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D54F"/>
                </a:solidFill>
                <a:latin typeface="Courier New"/>
              </a:rPr>
              <a:t>/model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20299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החלף מודל (opus / sonnet / haiku)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23944" y="19202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123944" y="1920240"/>
            <a:ext cx="54864" cy="594360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261104" y="20116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E93D8"/>
                </a:solidFill>
                <a:latin typeface="Courier New"/>
              </a:rPr>
              <a:t>/cost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78424" y="20299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הצג עלות ושימוש בטוקנים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882128" y="19202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882128" y="1920240"/>
            <a:ext cx="54864" cy="59436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019288" y="20116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8A65"/>
                </a:solidFill>
                <a:latin typeface="Courier New"/>
              </a:rPr>
              <a:t>/memory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36608" y="20299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צפה וערוך זיכרון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26060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365760" y="2606040"/>
            <a:ext cx="54864" cy="594360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02920" y="26974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4FC3F7"/>
                </a:solidFill>
                <a:latin typeface="Courier New"/>
              </a:rPr>
              <a:t>/init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20240" y="27157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צור CLAUDE.md לפרויקט אוטומטית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123944" y="26060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4123944" y="2606040"/>
            <a:ext cx="54864" cy="594360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4261104" y="26974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00B4D8"/>
                </a:solidFill>
                <a:latin typeface="Courier New"/>
              </a:rPr>
              <a:t>/review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78424" y="27157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סקור שינויים ממתינים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882128" y="26060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7882128" y="2606040"/>
            <a:ext cx="54864" cy="59436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8019288" y="26974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81C784"/>
                </a:solidFill>
                <a:latin typeface="Courier New"/>
              </a:rPr>
              <a:t>/commit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436608" y="27157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בצע git commit חכם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65760" y="32918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365760" y="3291840"/>
            <a:ext cx="54864" cy="594360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502920" y="33832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D54F"/>
                </a:solidFill>
                <a:latin typeface="Courier New"/>
              </a:rPr>
              <a:t>/fast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920240" y="34015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הפעל מצב מהיר וזול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123944" y="32918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4123944" y="3291840"/>
            <a:ext cx="54864" cy="594360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4261104" y="33832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E93D8"/>
                </a:solidFill>
                <a:latin typeface="Courier New"/>
              </a:rPr>
              <a:t>/status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78424" y="34015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מודל פעיל + מידע חשבון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882128" y="3291840"/>
            <a:ext cx="3666744" cy="5943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Rectangle 49"/>
          <p:cNvSpPr/>
          <p:nvPr/>
        </p:nvSpPr>
        <p:spPr>
          <a:xfrm>
            <a:off x="7882128" y="3291840"/>
            <a:ext cx="54864" cy="59436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8019288" y="338328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8A65"/>
                </a:solidFill>
                <a:latin typeface="Courier New"/>
              </a:rPr>
              <a:t>/doctor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436608" y="3401568"/>
            <a:ext cx="2020824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אבחן בעיות בהתקנה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65760" y="6172200"/>
            <a:ext cx="1145743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FFD54F"/>
                </a:solidFill>
                <a:latin typeface="Arial"/>
              </a:rPr>
              <a:t>⌨️  קיצור מקלדת שימושי:   Shift+Tab  = החלפת מצב הרשאות  |  Esc x2 = בטל פעולה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בטיחות ואבטחה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Claude Code מבקש אישור — אתה תמיד בשליטה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188720"/>
            <a:ext cx="6703923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800" b="1" i="0">
                <a:solidFill>
                  <a:srgbClr val="81C784"/>
                </a:solidFill>
                <a:latin typeface="Arial"/>
              </a:rPr>
              <a:t>מצבי הרשאות (Permission Modes)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627632"/>
            <a:ext cx="6856171" cy="56692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5760" y="1627632"/>
            <a:ext cx="73152" cy="56692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1682496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1C784"/>
                </a:solidFill>
                <a:latin typeface="Courier New"/>
              </a:rPr>
              <a:t>default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54680" y="1700784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שואל לפני כל עריכת קובץ ופקודה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13371" y="1737360"/>
            <a:ext cx="1645920" cy="34747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313371" y="1737360"/>
            <a:ext cx="1645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81C784"/>
                </a:solidFill>
                <a:latin typeface="Arial"/>
              </a:rPr>
              <a:t>מומלץ ללמידה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2286000"/>
            <a:ext cx="6856171" cy="56692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65760" y="2286000"/>
            <a:ext cx="73152" cy="566928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02920" y="2340864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D54F"/>
                </a:solidFill>
                <a:latin typeface="Courier New"/>
              </a:rPr>
              <a:t>acceptEdits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54680" y="2359152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מאשר עריכות קבצים אוטומטית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3371" y="2395728"/>
            <a:ext cx="1645920" cy="34747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313371" y="2395728"/>
            <a:ext cx="1645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D54F"/>
                </a:solidFill>
                <a:latin typeface="Arial"/>
              </a:rPr>
              <a:t>רמת ביניים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760" y="2944368"/>
            <a:ext cx="6856171" cy="56692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365760" y="2944368"/>
            <a:ext cx="73152" cy="56692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02920" y="2999232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4FC3F7"/>
                </a:solidFill>
                <a:latin typeface="Courier New"/>
              </a:rPr>
              <a:t>plan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54680" y="3017520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קריאה בלבד — מכין תוכנית לאישורך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3371" y="3054096"/>
            <a:ext cx="1645920" cy="34747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313371" y="3054096"/>
            <a:ext cx="1645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4FC3F7"/>
                </a:solidFill>
                <a:latin typeface="Arial"/>
              </a:rPr>
              <a:t>לסקירה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5760" y="3602736"/>
            <a:ext cx="6856171" cy="56692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365760" y="3602736"/>
            <a:ext cx="73152" cy="566928"/>
          </a:xfrm>
          <a:prstGeom prst="rect">
            <a:avLst/>
          </a:prstGeom>
          <a:solidFill>
            <a:srgbClr val="FF5B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02920" y="3657600"/>
            <a:ext cx="25603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5B5B"/>
                </a:solidFill>
                <a:latin typeface="Courier New"/>
              </a:rPr>
              <a:t>bypassPermissions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54680" y="3675888"/>
            <a:ext cx="4114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ללא שאלות בכלל — ⚠️ מסוכן!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13371" y="3712464"/>
            <a:ext cx="1645920" cy="347472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313371" y="3712464"/>
            <a:ext cx="16459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0">
                <a:solidFill>
                  <a:srgbClr val="FF5B5B"/>
                </a:solidFill>
                <a:latin typeface="Arial"/>
              </a:rPr>
              <a:t>רק ב-VM מבודד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922818" y="1188720"/>
            <a:ext cx="3991813" cy="3657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7922818" y="1188720"/>
            <a:ext cx="64008" cy="3657600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059978" y="1280160"/>
            <a:ext cx="3808933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⏪  Checkpoints — כל שינוי ניתן לביטול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  לחץ Esc פעמיים לחזור אחורה</a:t>
            </a:r>
          </a:p>
          <a:p>
            <a:pPr algn="r"/>
            <a:endParaRPr sz="1300">
              <a:solidFill>
                <a:srgbClr val="CADCFC"/>
              </a:solidFill>
              <a:latin typeface="Arial"/>
            </a:endParaRP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📏  כללי הרשאות — שלוט מה מותר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  אפשר/חסום קבצים ופקודות ספציפיות</a:t>
            </a:r>
          </a:p>
          <a:p>
            <a:pPr algn="r"/>
            <a:endParaRPr sz="1300">
              <a:solidFill>
                <a:srgbClr val="CADCFC"/>
              </a:solidFill>
              <a:latin typeface="Arial"/>
            </a:endParaRP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🔌  MCP Security — שים לב!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  MCP שמביא תוכן חיצוני = סיכון</a:t>
            </a:r>
          </a:p>
          <a:p>
            <a:pPr algn="r"/>
            <a:endParaRPr sz="1300">
              <a:solidFill>
                <a:srgbClr val="CADCFC"/>
              </a:solidFill>
              <a:latin typeface="Arial"/>
            </a:endParaRP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🏝️  Sandbox — בידוד אופציונלי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    הגן על המחשב מפקודות מסוכנות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B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MCP Connectors — חיבורים לשירותים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חבר את Claude לכלים שאתה כבר משתמש בהם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234440"/>
            <a:ext cx="3648456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234440"/>
            <a:ext cx="3648456" cy="64008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75488" y="1344168"/>
            <a:ext cx="346557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CE93D8"/>
                </a:solidFill>
                <a:latin typeface="Arial"/>
              </a:rPr>
              <a:t>🐙  GitHub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" y="1856232"/>
            <a:ext cx="346557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ניהול קוד, PR, Issues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123944" y="1234440"/>
            <a:ext cx="3648456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123944" y="1234440"/>
            <a:ext cx="3648456" cy="64008"/>
          </a:xfrm>
          <a:prstGeom prst="rect">
            <a:avLst/>
          </a:prstGeom>
          <a:solidFill>
            <a:srgbClr val="4FC3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233672" y="1344168"/>
            <a:ext cx="346557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4FC3F7"/>
                </a:solidFill>
                <a:latin typeface="Arial"/>
              </a:rPr>
              <a:t>📋  Notion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33672" y="1856232"/>
            <a:ext cx="346557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קריאה ועריכת מסמכים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82128" y="1234440"/>
            <a:ext cx="3648456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882128" y="1234440"/>
            <a:ext cx="3648456" cy="6400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991856" y="1344168"/>
            <a:ext cx="346557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81C784"/>
                </a:solidFill>
                <a:latin typeface="Arial"/>
              </a:rPr>
              <a:t>💬  Slack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991856" y="1856232"/>
            <a:ext cx="346557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שליחת הודעות, קריאת מידע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2770632"/>
            <a:ext cx="3648456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2770632"/>
            <a:ext cx="3648456" cy="64008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75488" y="2880360"/>
            <a:ext cx="346557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FFD54F"/>
                </a:solidFill>
                <a:latin typeface="Arial"/>
              </a:rPr>
              <a:t>🎨  Canva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5488" y="3392424"/>
            <a:ext cx="346557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יצירת ועריכת עיצובים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23944" y="2770632"/>
            <a:ext cx="3648456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123944" y="2770632"/>
            <a:ext cx="3648456" cy="64008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233672" y="2880360"/>
            <a:ext cx="346557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00B4D8"/>
                </a:solidFill>
                <a:latin typeface="Arial"/>
              </a:rPr>
              <a:t>🗄️  PostgreSQL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33672" y="3392424"/>
            <a:ext cx="346557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שאילתות למסד נתונים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882128" y="2770632"/>
            <a:ext cx="3648456" cy="137160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882128" y="2770632"/>
            <a:ext cx="3648456" cy="6400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991856" y="2880360"/>
            <a:ext cx="346557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000" b="1" i="0">
                <a:solidFill>
                  <a:srgbClr val="FF8A65"/>
                </a:solidFill>
                <a:latin typeface="Arial"/>
              </a:rPr>
              <a:t>📊  Airtable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91856" y="3392424"/>
            <a:ext cx="3465576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CADCFC"/>
                </a:solidFill>
                <a:latin typeface="Arial"/>
              </a:rPr>
              <a:t>ניהול טבלאות ומסדי נתונים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4434840"/>
            <a:ext cx="11457432" cy="12801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365760" y="4434840"/>
            <a:ext cx="73152" cy="1280160"/>
          </a:xfrm>
          <a:prstGeom prst="rect">
            <a:avLst/>
          </a:prstGeom>
          <a:solidFill>
            <a:srgbClr val="CE93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48640" y="4480560"/>
            <a:ext cx="1109167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CE93D8"/>
                </a:solidFill>
                <a:latin typeface="Arial"/>
              </a:rPr>
              <a:t>🌍  Scope — לאיזה פרויקטים חל החיבור?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8640" y="4892040"/>
            <a:ext cx="11091672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500" b="0" i="0">
                <a:solidFill>
                  <a:srgbClr val="CADCFC"/>
                </a:solidFill>
                <a:latin typeface="Arial"/>
              </a:rPr>
              <a:t>local = רק אתה  |  project = כל הצוות  |  user = כל הפרויקטים שלך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09728"/>
            <a:ext cx="112745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3200" b="1" i="0">
                <a:solidFill>
                  <a:srgbClr val="FFFFFF"/>
                </a:solidFill>
                <a:latin typeface="Arial"/>
              </a:rPr>
              <a:t>Skills — מיומנויות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"/>
            <a:ext cx="112745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CADCFC"/>
                </a:solidFill>
                <a:latin typeface="Arial"/>
              </a:rPr>
              <a:t>תהליכי עבודה לשימוש חוזר שמרחיבים את Claude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43000"/>
            <a:ext cx="11457432" cy="77724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143000"/>
            <a:ext cx="73152" cy="77724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207008"/>
            <a:ext cx="11091672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700" b="0" i="0">
                <a:solidFill>
                  <a:srgbClr val="FFFFFF"/>
                </a:solidFill>
                <a:latin typeface="Arial"/>
              </a:rPr>
              <a:t>Skill = קובץ הוראות שאפשר לקרוא לו עם פקודה שמתחילה ב- 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057400"/>
            <a:ext cx="6703923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700" b="1" i="0">
                <a:solidFill>
                  <a:srgbClr val="FF8A65"/>
                </a:solidFill>
                <a:latin typeface="Arial"/>
              </a:rPr>
              <a:t>✨  Skills מובנים — תמיד זמינים: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514600"/>
            <a:ext cx="3443356" cy="65836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65760" y="2514600"/>
            <a:ext cx="54864" cy="65836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93776" y="2587752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8A65"/>
                </a:solidFill>
                <a:latin typeface="Courier New"/>
              </a:rPr>
              <a:t>/batch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2606040"/>
            <a:ext cx="1980316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שינויים גדולים מקבילים בכל הפרויקט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00556" y="2514600"/>
            <a:ext cx="3443356" cy="65836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900556" y="2514600"/>
            <a:ext cx="54864" cy="658368"/>
          </a:xfrm>
          <a:prstGeom prst="rect">
            <a:avLst/>
          </a:prstGeom>
          <a:solidFill>
            <a:srgbClr val="00B4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028572" y="2587752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00B4D8"/>
                </a:solidFill>
                <a:latin typeface="Courier New"/>
              </a:rPr>
              <a:t>/simplify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2156" y="2606040"/>
            <a:ext cx="1980316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סקירת קוד לאיכות ויעילות + תיקון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3264408"/>
            <a:ext cx="3443356" cy="65836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3264408"/>
            <a:ext cx="54864" cy="658368"/>
          </a:xfrm>
          <a:prstGeom prst="rect">
            <a:avLst/>
          </a:prstGeom>
          <a:solidFill>
            <a:srgbClr val="81C7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93776" y="3337560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81C784"/>
                </a:solidFill>
                <a:latin typeface="Courier New"/>
              </a:rPr>
              <a:t>/debug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3355848"/>
            <a:ext cx="1980316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פתרון בעיות בשיחה הנוכחית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00556" y="3264408"/>
            <a:ext cx="3443356" cy="658368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3900556" y="3264408"/>
            <a:ext cx="54864" cy="658368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028572" y="3337560"/>
            <a:ext cx="1188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D54F"/>
                </a:solidFill>
                <a:latin typeface="Courier New"/>
              </a:rPr>
              <a:t>/loop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72156" y="3355848"/>
            <a:ext cx="1980316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CADCFC"/>
                </a:solidFill>
                <a:latin typeface="Arial"/>
              </a:rPr>
              <a:t>הרץ prompt מחדש לפי לוח זמנים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04811" y="2057400"/>
            <a:ext cx="4509820" cy="3108960"/>
          </a:xfrm>
          <a:prstGeom prst="rect">
            <a:avLst/>
          </a:prstGeom>
          <a:solidFill>
            <a:srgbClr val="1A2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404811" y="2057400"/>
            <a:ext cx="64008" cy="3108960"/>
          </a:xfrm>
          <a:prstGeom prst="rect">
            <a:avLst/>
          </a:prstGeom>
          <a:solidFill>
            <a:srgbClr val="FFD5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541971" y="2121408"/>
            <a:ext cx="43269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1" i="0">
                <a:solidFill>
                  <a:srgbClr val="FFD54F"/>
                </a:solidFill>
                <a:latin typeface="Arial"/>
              </a:rPr>
              <a:t>📁 Skill מותאם אישית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41971" y="2606040"/>
            <a:ext cx="42812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שמור ב:</a:t>
            </a:r>
          </a:p>
          <a:p>
            <a:pPr algn="r"/>
            <a:r>
              <a:rPr sz="1300">
                <a:solidFill>
                  <a:srgbClr val="4FC3F7"/>
                </a:solidFill>
                <a:latin typeface="Courier New"/>
              </a:rPr>
              <a:t>~/.claude/skills/&lt;name&gt;/</a:t>
            </a:r>
          </a:p>
          <a:p>
            <a:pPr algn="r"/>
            <a:endParaRPr sz="1300">
              <a:solidFill>
                <a:srgbClr val="4FC3F7"/>
              </a:solidFill>
              <a:latin typeface="Courier New"/>
            </a:endParaRP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כולל קובץ SKILL.md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עם הגדרת הפקודה</a:t>
            </a:r>
          </a:p>
          <a:p>
            <a:pPr algn="r"/>
            <a:r>
              <a:rPr sz="1300">
                <a:solidFill>
                  <a:srgbClr val="CADCFC"/>
                </a:solidFill>
                <a:latin typeface="Arial"/>
              </a:rPr>
              <a:t>וההוראות לClaudeכיצד להשתמש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60" y="6199632"/>
            <a:ext cx="11457432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400" b="0" i="0">
                <a:solidFill>
                  <a:srgbClr val="FFD54F"/>
                </a:solidFill>
                <a:latin typeface="Arial"/>
              </a:rPr>
              <a:t>💡  הקלד  /  לראות את כל ה-Skills הזמינים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1523</Words>
  <Application>Microsoft Office PowerPoint</Application>
  <PresentationFormat>מותאם אישית</PresentationFormat>
  <Paragraphs>329</Paragraphs>
  <Slides>15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19" baseType="lpstr">
      <vt:lpstr>Arial</vt:lpstr>
      <vt:lpstr>Calibri</vt:lpstr>
      <vt:lpstr>Courier New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Talya</dc:creator>
  <cp:keywords/>
  <dc:description>generated using python-pptx</dc:description>
  <cp:lastModifiedBy>Talya Maor</cp:lastModifiedBy>
  <cp:revision>1</cp:revision>
  <dcterms:created xsi:type="dcterms:W3CDTF">2013-01-27T09:14:16Z</dcterms:created>
  <dcterms:modified xsi:type="dcterms:W3CDTF">2026-03-19T14:43:29Z</dcterms:modified>
  <cp:category/>
</cp:coreProperties>
</file>