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12188825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05" d="100"/>
          <a:sy n="105" d="100"/>
        </p:scale>
        <p:origin x="798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3/19/2026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3/19/2026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3/19/2026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3/19/2026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01B4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88952" cy="3474720"/>
          </a:xfrm>
          <a:prstGeom prst="rect">
            <a:avLst/>
          </a:prstGeom>
          <a:solidFill>
            <a:srgbClr val="162A7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88952" cy="109728"/>
          </a:xfrm>
          <a:prstGeom prst="rect">
            <a:avLst/>
          </a:prstGeom>
          <a:solidFill>
            <a:srgbClr val="4FC3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TextBox 3"/>
          <p:cNvSpPr txBox="1"/>
          <p:nvPr/>
        </p:nvSpPr>
        <p:spPr>
          <a:xfrm>
            <a:off x="914400" y="548640"/>
            <a:ext cx="10360152" cy="12801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7200" b="1" i="0">
                <a:solidFill>
                  <a:srgbClr val="FFFFFF"/>
                </a:solidFill>
                <a:latin typeface="Arial"/>
              </a:rPr>
              <a:t>Claude Code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14400" y="1737360"/>
            <a:ext cx="10360152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3000" b="1" i="0">
                <a:solidFill>
                  <a:srgbClr val="4FC3F7"/>
                </a:solidFill>
                <a:latin typeface="Arial"/>
              </a:rPr>
              <a:t>המדריך המלא להכרת הכלי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14400" y="2331720"/>
            <a:ext cx="10360152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000" b="0" i="0">
                <a:solidFill>
                  <a:srgbClr val="CADCFC"/>
                </a:solidFill>
                <a:latin typeface="Arial"/>
              </a:rPr>
              <a:t>לאנשים שרוצים להבין — בלי רקע בתכנות</a:t>
            </a:r>
          </a:p>
        </p:txBody>
      </p:sp>
      <p:sp>
        <p:nvSpPr>
          <p:cNvPr id="7" name="Rectangle 6"/>
          <p:cNvSpPr/>
          <p:nvPr/>
        </p:nvSpPr>
        <p:spPr>
          <a:xfrm>
            <a:off x="1248156" y="3931920"/>
            <a:ext cx="1828800" cy="502920"/>
          </a:xfrm>
          <a:prstGeom prst="rect">
            <a:avLst/>
          </a:prstGeom>
          <a:solidFill>
            <a:srgbClr val="1A2A5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TextBox 7"/>
          <p:cNvSpPr txBox="1"/>
          <p:nvPr/>
        </p:nvSpPr>
        <p:spPr>
          <a:xfrm>
            <a:off x="1248156" y="3950208"/>
            <a:ext cx="18288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0" i="0">
                <a:solidFill>
                  <a:srgbClr val="4FC3F7"/>
                </a:solidFill>
                <a:latin typeface="Arial"/>
              </a:rPr>
              <a:t>🖥️ Desktop App</a:t>
            </a:r>
          </a:p>
        </p:txBody>
      </p:sp>
      <p:sp>
        <p:nvSpPr>
          <p:cNvPr id="9" name="Rectangle 8"/>
          <p:cNvSpPr/>
          <p:nvPr/>
        </p:nvSpPr>
        <p:spPr>
          <a:xfrm>
            <a:off x="3214116" y="3931920"/>
            <a:ext cx="1828800" cy="502920"/>
          </a:xfrm>
          <a:prstGeom prst="rect">
            <a:avLst/>
          </a:prstGeom>
          <a:solidFill>
            <a:srgbClr val="1A2A5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TextBox 9"/>
          <p:cNvSpPr txBox="1"/>
          <p:nvPr/>
        </p:nvSpPr>
        <p:spPr>
          <a:xfrm>
            <a:off x="3214116" y="3950208"/>
            <a:ext cx="18288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0" i="0">
                <a:solidFill>
                  <a:srgbClr val="4FC3F7"/>
                </a:solidFill>
                <a:latin typeface="Arial"/>
              </a:rPr>
              <a:t>🤖 AI Agent</a:t>
            </a:r>
          </a:p>
        </p:txBody>
      </p:sp>
      <p:sp>
        <p:nvSpPr>
          <p:cNvPr id="11" name="Rectangle 10"/>
          <p:cNvSpPr/>
          <p:nvPr/>
        </p:nvSpPr>
        <p:spPr>
          <a:xfrm>
            <a:off x="5180076" y="3931920"/>
            <a:ext cx="1828800" cy="502920"/>
          </a:xfrm>
          <a:prstGeom prst="rect">
            <a:avLst/>
          </a:prstGeom>
          <a:solidFill>
            <a:srgbClr val="1A2A5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TextBox 11"/>
          <p:cNvSpPr txBox="1"/>
          <p:nvPr/>
        </p:nvSpPr>
        <p:spPr>
          <a:xfrm>
            <a:off x="5180076" y="3950208"/>
            <a:ext cx="18288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0" i="0">
                <a:solidFill>
                  <a:srgbClr val="4FC3F7"/>
                </a:solidFill>
                <a:latin typeface="Arial"/>
              </a:rPr>
              <a:t>🔌 Connectors</a:t>
            </a:r>
          </a:p>
        </p:txBody>
      </p:sp>
      <p:sp>
        <p:nvSpPr>
          <p:cNvPr id="13" name="Rectangle 12"/>
          <p:cNvSpPr/>
          <p:nvPr/>
        </p:nvSpPr>
        <p:spPr>
          <a:xfrm>
            <a:off x="7146036" y="3931920"/>
            <a:ext cx="1828800" cy="502920"/>
          </a:xfrm>
          <a:prstGeom prst="rect">
            <a:avLst/>
          </a:prstGeom>
          <a:solidFill>
            <a:srgbClr val="1A2A5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4" name="TextBox 13"/>
          <p:cNvSpPr txBox="1"/>
          <p:nvPr/>
        </p:nvSpPr>
        <p:spPr>
          <a:xfrm>
            <a:off x="7146036" y="3950208"/>
            <a:ext cx="18288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0" i="0">
                <a:solidFill>
                  <a:srgbClr val="4FC3F7"/>
                </a:solidFill>
                <a:latin typeface="Arial"/>
              </a:rPr>
              <a:t>🧠 זיכרון</a:t>
            </a:r>
          </a:p>
        </p:txBody>
      </p:sp>
      <p:sp>
        <p:nvSpPr>
          <p:cNvPr id="15" name="Rectangle 14"/>
          <p:cNvSpPr/>
          <p:nvPr/>
        </p:nvSpPr>
        <p:spPr>
          <a:xfrm>
            <a:off x="9111996" y="3931920"/>
            <a:ext cx="1828800" cy="502920"/>
          </a:xfrm>
          <a:prstGeom prst="rect">
            <a:avLst/>
          </a:prstGeom>
          <a:solidFill>
            <a:srgbClr val="1A2A5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6" name="TextBox 15"/>
          <p:cNvSpPr txBox="1"/>
          <p:nvPr/>
        </p:nvSpPr>
        <p:spPr>
          <a:xfrm>
            <a:off x="9111996" y="3950208"/>
            <a:ext cx="18288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0" i="0">
                <a:solidFill>
                  <a:srgbClr val="4FC3F7"/>
                </a:solidFill>
                <a:latin typeface="Arial"/>
              </a:rPr>
              <a:t>💰 חיסכון בעלות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57200" y="6309360"/>
            <a:ext cx="11274552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0" i="0">
                <a:solidFill>
                  <a:srgbClr val="667799"/>
                </a:solidFill>
                <a:latin typeface="Arial"/>
              </a:rPr>
              <a:t>Talya AI Maor  |  talyatal5@gmail.com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01B4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88952" cy="64008"/>
          </a:xfrm>
          <a:prstGeom prst="rect">
            <a:avLst/>
          </a:prstGeom>
          <a:solidFill>
            <a:srgbClr val="FFD54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457200" y="109728"/>
            <a:ext cx="11274552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3200" b="1" i="0">
                <a:solidFill>
                  <a:srgbClr val="FFFFFF"/>
                </a:solidFill>
                <a:latin typeface="Arial"/>
              </a:rPr>
              <a:t>מערכת הזיכרון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640080"/>
            <a:ext cx="11274552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600" b="0" i="0">
                <a:solidFill>
                  <a:srgbClr val="CADCFC"/>
                </a:solidFill>
                <a:latin typeface="Arial"/>
              </a:rPr>
              <a:t>איך Claude זוכר מפגישה לפגישה</a:t>
            </a:r>
          </a:p>
        </p:txBody>
      </p:sp>
      <p:sp>
        <p:nvSpPr>
          <p:cNvPr id="5" name="Rectangle 4"/>
          <p:cNvSpPr/>
          <p:nvPr/>
        </p:nvSpPr>
        <p:spPr>
          <a:xfrm>
            <a:off x="365760" y="1234440"/>
            <a:ext cx="5591556" cy="3383280"/>
          </a:xfrm>
          <a:prstGeom prst="rect">
            <a:avLst/>
          </a:prstGeom>
          <a:solidFill>
            <a:srgbClr val="1A2A5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Rectangle 5"/>
          <p:cNvSpPr/>
          <p:nvPr/>
        </p:nvSpPr>
        <p:spPr>
          <a:xfrm>
            <a:off x="365760" y="1234440"/>
            <a:ext cx="5591556" cy="73152"/>
          </a:xfrm>
          <a:prstGeom prst="rect">
            <a:avLst/>
          </a:prstGeom>
          <a:solidFill>
            <a:srgbClr val="FFD54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TextBox 6"/>
          <p:cNvSpPr txBox="1"/>
          <p:nvPr/>
        </p:nvSpPr>
        <p:spPr>
          <a:xfrm>
            <a:off x="457200" y="1325880"/>
            <a:ext cx="5454396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700" b="1" i="0">
                <a:solidFill>
                  <a:srgbClr val="FFD54F"/>
                </a:solidFill>
                <a:latin typeface="Arial"/>
              </a:rPr>
              <a:t>📋  CLAUDE.md — אתה כותב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02920" y="1828800"/>
            <a:ext cx="5408676" cy="2560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300">
                <a:solidFill>
                  <a:srgbClr val="CADCFC"/>
                </a:solidFill>
                <a:latin typeface="Arial"/>
              </a:rPr>
              <a:t>הוראות שאתה כותב בקובץ Markdown</a:t>
            </a:r>
          </a:p>
          <a:p>
            <a:pPr algn="r"/>
            <a:r>
              <a:rPr sz="1300">
                <a:solidFill>
                  <a:srgbClr val="CADCFC"/>
                </a:solidFill>
                <a:latin typeface="Arial"/>
              </a:rPr>
              <a:t>נטענות בכל תחילת שיחה</a:t>
            </a:r>
          </a:p>
          <a:p>
            <a:pPr algn="r"/>
            <a:r>
              <a:rPr sz="1300">
                <a:solidFill>
                  <a:srgbClr val="CADCFC"/>
                </a:solidFill>
                <a:latin typeface="Arial"/>
              </a:rPr>
              <a:t>מגדיר כללים, פקודות, ארכיטקטורה</a:t>
            </a:r>
          </a:p>
          <a:p>
            <a:pPr algn="r"/>
            <a:endParaRPr sz="1300">
              <a:solidFill>
                <a:srgbClr val="CADCFC"/>
              </a:solidFill>
              <a:latin typeface="Arial"/>
            </a:endParaRPr>
          </a:p>
          <a:p>
            <a:pPr algn="r"/>
            <a:r>
              <a:rPr sz="1300">
                <a:solidFill>
                  <a:srgbClr val="CADCFC"/>
                </a:solidFill>
                <a:latin typeface="Arial"/>
              </a:rPr>
              <a:t>📍 מיקומים:</a:t>
            </a:r>
          </a:p>
          <a:p>
            <a:pPr algn="r"/>
            <a:r>
              <a:rPr sz="1300">
                <a:solidFill>
                  <a:srgbClr val="4FC3F7"/>
                </a:solidFill>
                <a:latin typeface="Courier New"/>
              </a:rPr>
              <a:t>  ./CLAUDE.md = פרויקט (עם צוות)</a:t>
            </a:r>
          </a:p>
          <a:p>
            <a:pPr algn="r"/>
            <a:r>
              <a:rPr sz="1300">
                <a:solidFill>
                  <a:srgbClr val="4FC3F7"/>
                </a:solidFill>
                <a:latin typeface="Courier New"/>
              </a:rPr>
              <a:t>  ~/.claude/CLAUDE.md = אישי</a:t>
            </a:r>
          </a:p>
          <a:p>
            <a:pPr algn="r"/>
            <a:endParaRPr sz="1300">
              <a:solidFill>
                <a:srgbClr val="4FC3F7"/>
              </a:solidFill>
              <a:latin typeface="Courier New"/>
            </a:endParaRPr>
          </a:p>
          <a:p>
            <a:pPr algn="r"/>
            <a:r>
              <a:rPr sz="1300">
                <a:solidFill>
                  <a:srgbClr val="FFD54F"/>
                </a:solidFill>
                <a:latin typeface="Arial"/>
              </a:rPr>
              <a:t>💡 /init ייצור אחד אוטומטית!</a:t>
            </a:r>
          </a:p>
        </p:txBody>
      </p:sp>
      <p:sp>
        <p:nvSpPr>
          <p:cNvPr id="9" name="Rectangle 8"/>
          <p:cNvSpPr/>
          <p:nvPr/>
        </p:nvSpPr>
        <p:spPr>
          <a:xfrm>
            <a:off x="6048756" y="1234440"/>
            <a:ext cx="5591556" cy="3383280"/>
          </a:xfrm>
          <a:prstGeom prst="rect">
            <a:avLst/>
          </a:prstGeom>
          <a:solidFill>
            <a:srgbClr val="1A2A5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Rectangle 9"/>
          <p:cNvSpPr/>
          <p:nvPr/>
        </p:nvSpPr>
        <p:spPr>
          <a:xfrm>
            <a:off x="6048756" y="1234440"/>
            <a:ext cx="5591556" cy="73152"/>
          </a:xfrm>
          <a:prstGeom prst="rect">
            <a:avLst/>
          </a:prstGeom>
          <a:solidFill>
            <a:srgbClr val="CE93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TextBox 10"/>
          <p:cNvSpPr txBox="1"/>
          <p:nvPr/>
        </p:nvSpPr>
        <p:spPr>
          <a:xfrm>
            <a:off x="6140196" y="1325880"/>
            <a:ext cx="5454396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700" b="1" i="0">
                <a:solidFill>
                  <a:srgbClr val="CE93D8"/>
                </a:solidFill>
                <a:latin typeface="Arial"/>
              </a:rPr>
              <a:t>🧠  Auto Memory — Claude כותב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158484" y="1828800"/>
            <a:ext cx="5408676" cy="2560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300">
                <a:solidFill>
                  <a:srgbClr val="CADCFC"/>
                </a:solidFill>
                <a:latin typeface="Arial"/>
              </a:rPr>
              <a:t>Claude שומר מה שלמד בשיחות</a:t>
            </a:r>
          </a:p>
          <a:p>
            <a:pPr algn="r"/>
            <a:r>
              <a:rPr sz="1300">
                <a:solidFill>
                  <a:srgbClr val="CADCFC"/>
                </a:solidFill>
                <a:latin typeface="Arial"/>
              </a:rPr>
              <a:t>נשמר ב- ~/.claude/projects/</a:t>
            </a:r>
          </a:p>
          <a:p>
            <a:pPr algn="r"/>
            <a:r>
              <a:rPr sz="1300">
                <a:solidFill>
                  <a:srgbClr val="CADCFC"/>
                </a:solidFill>
                <a:latin typeface="Arial"/>
              </a:rPr>
              <a:t>200 שורות ראשונות נטענות תמיד</a:t>
            </a:r>
          </a:p>
          <a:p>
            <a:pPr algn="r"/>
            <a:endParaRPr sz="1300">
              <a:solidFill>
                <a:srgbClr val="CADCFC"/>
              </a:solidFill>
              <a:latin typeface="Arial"/>
            </a:endParaRPr>
          </a:p>
          <a:p>
            <a:pPr algn="r"/>
            <a:r>
              <a:rPr sz="1300">
                <a:solidFill>
                  <a:srgbClr val="CADCFC"/>
                </a:solidFill>
                <a:latin typeface="Arial"/>
              </a:rPr>
              <a:t>🗂️ סוגי זיכרון:</a:t>
            </a:r>
          </a:p>
          <a:p>
            <a:pPr algn="r"/>
            <a:r>
              <a:rPr sz="1300">
                <a:solidFill>
                  <a:srgbClr val="CADCFC"/>
                </a:solidFill>
                <a:latin typeface="Arial"/>
              </a:rPr>
              <a:t>  👤 User Memory — מי אתה</a:t>
            </a:r>
          </a:p>
          <a:p>
            <a:pPr algn="r"/>
            <a:r>
              <a:rPr sz="1300">
                <a:solidFill>
                  <a:srgbClr val="CADCFC"/>
                </a:solidFill>
                <a:latin typeface="Arial"/>
              </a:rPr>
              <a:t>  💬 Feedback — תיקונים שנתת</a:t>
            </a:r>
          </a:p>
          <a:p>
            <a:pPr algn="r"/>
            <a:r>
              <a:rPr sz="1300">
                <a:solidFill>
                  <a:srgbClr val="CADCFC"/>
                </a:solidFill>
                <a:latin typeface="Arial"/>
              </a:rPr>
              <a:t>  📁 Project — מטרות הפרויקט</a:t>
            </a:r>
          </a:p>
          <a:p>
            <a:pPr algn="r"/>
            <a:r>
              <a:rPr sz="1300">
                <a:solidFill>
                  <a:srgbClr val="CADCFC"/>
                </a:solidFill>
                <a:latin typeface="Arial"/>
              </a:rPr>
              <a:t>  🔗 Reference — לינקים חשובים</a:t>
            </a:r>
          </a:p>
        </p:txBody>
      </p:sp>
      <p:sp>
        <p:nvSpPr>
          <p:cNvPr id="13" name="Rectangle 12"/>
          <p:cNvSpPr/>
          <p:nvPr/>
        </p:nvSpPr>
        <p:spPr>
          <a:xfrm>
            <a:off x="365760" y="4800600"/>
            <a:ext cx="11457432" cy="594360"/>
          </a:xfrm>
          <a:prstGeom prst="rect">
            <a:avLst/>
          </a:prstGeom>
          <a:solidFill>
            <a:srgbClr val="162A7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4" name="TextBox 13"/>
          <p:cNvSpPr txBox="1"/>
          <p:nvPr/>
        </p:nvSpPr>
        <p:spPr>
          <a:xfrm>
            <a:off x="548640" y="4846320"/>
            <a:ext cx="11091672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500" b="0" i="0">
                <a:solidFill>
                  <a:srgbClr val="FFD54F"/>
                </a:solidFill>
                <a:latin typeface="Arial"/>
              </a:rPr>
              <a:t>⚡  /memory  — צפה, ערוך ומחק זיכרונות  |  /clear — נקה שיחה בלי למחוק זיכרון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62A7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88952" cy="64008"/>
          </a:xfrm>
          <a:prstGeom prst="rect">
            <a:avLst/>
          </a:prstGeom>
          <a:solidFill>
            <a:srgbClr val="81C78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457200" y="109728"/>
            <a:ext cx="11274552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3200" b="1" i="0">
                <a:solidFill>
                  <a:srgbClr val="FFFFFF"/>
                </a:solidFill>
                <a:latin typeface="Arial"/>
              </a:rPr>
              <a:t>CLAUDE.md — קובץ ההוראות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640080"/>
            <a:ext cx="11274552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600" b="0" i="0">
                <a:solidFill>
                  <a:srgbClr val="CADCFC"/>
                </a:solidFill>
                <a:latin typeface="Arial"/>
              </a:rPr>
              <a:t>הדרך לתת ל-Claude הוראות קבועות לפרויקט שלך</a:t>
            </a:r>
          </a:p>
        </p:txBody>
      </p:sp>
      <p:sp>
        <p:nvSpPr>
          <p:cNvPr id="5" name="Rectangle 4"/>
          <p:cNvSpPr/>
          <p:nvPr/>
        </p:nvSpPr>
        <p:spPr>
          <a:xfrm>
            <a:off x="365760" y="1188720"/>
            <a:ext cx="6246815" cy="4526280"/>
          </a:xfrm>
          <a:prstGeom prst="rect">
            <a:avLst/>
          </a:prstGeom>
          <a:solidFill>
            <a:srgbClr val="0F1E4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TextBox 5"/>
          <p:cNvSpPr txBox="1"/>
          <p:nvPr/>
        </p:nvSpPr>
        <p:spPr>
          <a:xfrm>
            <a:off x="457200" y="1280160"/>
            <a:ext cx="6094476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 i="0">
                <a:solidFill>
                  <a:srgbClr val="81C784"/>
                </a:solidFill>
                <a:latin typeface="Courier New"/>
              </a:rPr>
              <a:t># Project Overview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02920" y="1664208"/>
            <a:ext cx="5911596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CADCFC"/>
                </a:solidFill>
                <a:latin typeface="Courier New"/>
              </a:rPr>
              <a:t>מה הפרויקט עושה ומבנהו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02920" y="1892808"/>
            <a:ext cx="5911596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endParaRPr/>
          </a:p>
        </p:txBody>
      </p:sp>
      <p:sp>
        <p:nvSpPr>
          <p:cNvPr id="9" name="TextBox 8"/>
          <p:cNvSpPr txBox="1"/>
          <p:nvPr/>
        </p:nvSpPr>
        <p:spPr>
          <a:xfrm>
            <a:off x="502920" y="2121408"/>
            <a:ext cx="5911596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81C784"/>
                </a:solidFill>
                <a:latin typeface="Courier New"/>
              </a:rPr>
              <a:t># Build and Test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02920" y="2350008"/>
            <a:ext cx="5911596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4FC3F7"/>
                </a:solidFill>
                <a:latin typeface="Courier New"/>
              </a:rPr>
              <a:t>- Build: npm run build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02920" y="2578608"/>
            <a:ext cx="5911596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4FC3F7"/>
                </a:solidFill>
                <a:latin typeface="Courier New"/>
              </a:rPr>
              <a:t>- Test:  npm test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02920" y="2807208"/>
            <a:ext cx="5911596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endParaRPr/>
          </a:p>
        </p:txBody>
      </p:sp>
      <p:sp>
        <p:nvSpPr>
          <p:cNvPr id="13" name="TextBox 12"/>
          <p:cNvSpPr txBox="1"/>
          <p:nvPr/>
        </p:nvSpPr>
        <p:spPr>
          <a:xfrm>
            <a:off x="502920" y="3035808"/>
            <a:ext cx="5911596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81C784"/>
                </a:solidFill>
                <a:latin typeface="Courier New"/>
              </a:rPr>
              <a:t># Coding Standards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02920" y="3264408"/>
            <a:ext cx="5911596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CADCFC"/>
                </a:solidFill>
                <a:latin typeface="Courier New"/>
              </a:rPr>
              <a:t>- רווח של 2 spaces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502920" y="3493008"/>
            <a:ext cx="5911596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CADCFC"/>
                </a:solidFill>
                <a:latin typeface="Courier New"/>
              </a:rPr>
              <a:t>- הוסף JSDoc לפונקציות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02920" y="3721608"/>
            <a:ext cx="5911596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endParaRPr/>
          </a:p>
        </p:txBody>
      </p:sp>
      <p:sp>
        <p:nvSpPr>
          <p:cNvPr id="17" name="TextBox 16"/>
          <p:cNvSpPr txBox="1"/>
          <p:nvPr/>
        </p:nvSpPr>
        <p:spPr>
          <a:xfrm>
            <a:off x="502920" y="3950208"/>
            <a:ext cx="5911596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81C784"/>
                </a:solidFill>
                <a:latin typeface="Courier New"/>
              </a:rPr>
              <a:t># Git Workflow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502920" y="4178808"/>
            <a:ext cx="5911596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CADCFC"/>
                </a:solidFill>
                <a:latin typeface="Courier New"/>
              </a:rPr>
              <a:t>- תמיד branch חדש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502920" y="4407408"/>
            <a:ext cx="5911596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CADCFC"/>
                </a:solidFill>
                <a:latin typeface="Courier New"/>
              </a:rPr>
              <a:t>- הרץ טסטים לפני commit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6475415" y="1234440"/>
            <a:ext cx="5439216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700" b="1" i="0">
                <a:solidFill>
                  <a:srgbClr val="81C784"/>
                </a:solidFill>
                <a:latin typeface="Arial"/>
              </a:rPr>
              <a:t>✅  Best Practices</a:t>
            </a:r>
          </a:p>
        </p:txBody>
      </p:sp>
      <p:sp>
        <p:nvSpPr>
          <p:cNvPr id="21" name="Rectangle 20"/>
          <p:cNvSpPr/>
          <p:nvPr/>
        </p:nvSpPr>
        <p:spPr>
          <a:xfrm>
            <a:off x="6475415" y="1691640"/>
            <a:ext cx="5439216" cy="731520"/>
          </a:xfrm>
          <a:prstGeom prst="rect">
            <a:avLst/>
          </a:prstGeom>
          <a:solidFill>
            <a:srgbClr val="1A2A5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2" name="Rectangle 21"/>
          <p:cNvSpPr/>
          <p:nvPr/>
        </p:nvSpPr>
        <p:spPr>
          <a:xfrm>
            <a:off x="6475415" y="1691640"/>
            <a:ext cx="54864" cy="731520"/>
          </a:xfrm>
          <a:prstGeom prst="rect">
            <a:avLst/>
          </a:prstGeom>
          <a:solidFill>
            <a:srgbClr val="81C78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3" name="TextBox 22"/>
          <p:cNvSpPr txBox="1"/>
          <p:nvPr/>
        </p:nvSpPr>
        <p:spPr>
          <a:xfrm>
            <a:off x="6585143" y="1737360"/>
            <a:ext cx="5256336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400" b="1" i="0">
                <a:solidFill>
                  <a:srgbClr val="81C784"/>
                </a:solidFill>
                <a:latin typeface="Arial"/>
              </a:rPr>
              <a:t>📏  מתחת ל-200 שורות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6585143" y="2084832"/>
            <a:ext cx="5256336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200" b="0" i="0">
                <a:solidFill>
                  <a:srgbClr val="CADCFC"/>
                </a:solidFill>
                <a:latin typeface="Arial"/>
              </a:rPr>
              <a:t>קצר = נטען ביתר דיוק</a:t>
            </a:r>
          </a:p>
        </p:txBody>
      </p:sp>
      <p:sp>
        <p:nvSpPr>
          <p:cNvPr id="25" name="Rectangle 24"/>
          <p:cNvSpPr/>
          <p:nvPr/>
        </p:nvSpPr>
        <p:spPr>
          <a:xfrm>
            <a:off x="6475415" y="2514600"/>
            <a:ext cx="5439216" cy="731520"/>
          </a:xfrm>
          <a:prstGeom prst="rect">
            <a:avLst/>
          </a:prstGeom>
          <a:solidFill>
            <a:srgbClr val="1A2A5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6" name="Rectangle 25"/>
          <p:cNvSpPr/>
          <p:nvPr/>
        </p:nvSpPr>
        <p:spPr>
          <a:xfrm>
            <a:off x="6475415" y="2514600"/>
            <a:ext cx="54864" cy="731520"/>
          </a:xfrm>
          <a:prstGeom prst="rect">
            <a:avLst/>
          </a:prstGeom>
          <a:solidFill>
            <a:srgbClr val="81C78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7" name="TextBox 26"/>
          <p:cNvSpPr txBox="1"/>
          <p:nvPr/>
        </p:nvSpPr>
        <p:spPr>
          <a:xfrm>
            <a:off x="6585143" y="2560320"/>
            <a:ext cx="5256336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400" b="1" i="0">
                <a:solidFill>
                  <a:srgbClr val="81C784"/>
                </a:solidFill>
                <a:latin typeface="Arial"/>
              </a:rPr>
              <a:t>🎯  ספציפי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6585143" y="2907792"/>
            <a:ext cx="5256336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200" b="0" i="0">
                <a:solidFill>
                  <a:srgbClr val="CADCFC"/>
                </a:solidFill>
                <a:latin typeface="Arial"/>
              </a:rPr>
              <a:t>"2-space indentation" ולא "format nicely"</a:t>
            </a:r>
          </a:p>
        </p:txBody>
      </p:sp>
      <p:sp>
        <p:nvSpPr>
          <p:cNvPr id="29" name="Rectangle 28"/>
          <p:cNvSpPr/>
          <p:nvPr/>
        </p:nvSpPr>
        <p:spPr>
          <a:xfrm>
            <a:off x="6475415" y="3337560"/>
            <a:ext cx="5439216" cy="731520"/>
          </a:xfrm>
          <a:prstGeom prst="rect">
            <a:avLst/>
          </a:prstGeom>
          <a:solidFill>
            <a:srgbClr val="1A2A5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0" name="Rectangle 29"/>
          <p:cNvSpPr/>
          <p:nvPr/>
        </p:nvSpPr>
        <p:spPr>
          <a:xfrm>
            <a:off x="6475415" y="3337560"/>
            <a:ext cx="54864" cy="731520"/>
          </a:xfrm>
          <a:prstGeom prst="rect">
            <a:avLst/>
          </a:prstGeom>
          <a:solidFill>
            <a:srgbClr val="81C78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1" name="TextBox 30"/>
          <p:cNvSpPr txBox="1"/>
          <p:nvPr/>
        </p:nvSpPr>
        <p:spPr>
          <a:xfrm>
            <a:off x="6585143" y="3383280"/>
            <a:ext cx="5256336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400" b="1" i="0">
                <a:solidFill>
                  <a:srgbClr val="81C784"/>
                </a:solidFill>
                <a:latin typeface="Arial"/>
              </a:rPr>
              <a:t>📂  ארגן ב-sections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6585143" y="3730752"/>
            <a:ext cx="5256336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200" b="0" i="0">
                <a:solidFill>
                  <a:srgbClr val="CADCFC"/>
                </a:solidFill>
                <a:latin typeface="Arial"/>
              </a:rPr>
              <a:t>השתמש ב-# לכותרות נושא</a:t>
            </a:r>
          </a:p>
        </p:txBody>
      </p:sp>
      <p:sp>
        <p:nvSpPr>
          <p:cNvPr id="33" name="Rectangle 32"/>
          <p:cNvSpPr/>
          <p:nvPr/>
        </p:nvSpPr>
        <p:spPr>
          <a:xfrm>
            <a:off x="6475415" y="4160520"/>
            <a:ext cx="5439216" cy="731520"/>
          </a:xfrm>
          <a:prstGeom prst="rect">
            <a:avLst/>
          </a:prstGeom>
          <a:solidFill>
            <a:srgbClr val="1A2A5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4" name="Rectangle 33"/>
          <p:cNvSpPr/>
          <p:nvPr/>
        </p:nvSpPr>
        <p:spPr>
          <a:xfrm>
            <a:off x="6475415" y="4160520"/>
            <a:ext cx="54864" cy="731520"/>
          </a:xfrm>
          <a:prstGeom prst="rect">
            <a:avLst/>
          </a:prstGeom>
          <a:solidFill>
            <a:srgbClr val="81C78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5" name="TextBox 34"/>
          <p:cNvSpPr txBox="1"/>
          <p:nvPr/>
        </p:nvSpPr>
        <p:spPr>
          <a:xfrm>
            <a:off x="6585143" y="4206240"/>
            <a:ext cx="5256336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400" b="1" i="0">
                <a:solidFill>
                  <a:srgbClr val="81C784"/>
                </a:solidFill>
                <a:latin typeface="Arial"/>
              </a:rPr>
              <a:t>♻️  ייבא קבצים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6585143" y="4553712"/>
            <a:ext cx="5256336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200" b="0" i="0">
                <a:solidFill>
                  <a:srgbClr val="CADCFC"/>
                </a:solidFill>
                <a:latin typeface="Arial"/>
              </a:rPr>
              <a:t>@README, @package.json</a:t>
            </a:r>
          </a:p>
        </p:txBody>
      </p:sp>
      <p:sp>
        <p:nvSpPr>
          <p:cNvPr id="37" name="Rectangle 36"/>
          <p:cNvSpPr/>
          <p:nvPr/>
        </p:nvSpPr>
        <p:spPr>
          <a:xfrm>
            <a:off x="6475415" y="4983480"/>
            <a:ext cx="5439216" cy="731520"/>
          </a:xfrm>
          <a:prstGeom prst="rect">
            <a:avLst/>
          </a:prstGeom>
          <a:solidFill>
            <a:srgbClr val="1A2A5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8" name="Rectangle 37"/>
          <p:cNvSpPr/>
          <p:nvPr/>
        </p:nvSpPr>
        <p:spPr>
          <a:xfrm>
            <a:off x="6475415" y="4983480"/>
            <a:ext cx="54864" cy="731520"/>
          </a:xfrm>
          <a:prstGeom prst="rect">
            <a:avLst/>
          </a:prstGeom>
          <a:solidFill>
            <a:srgbClr val="81C78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9" name="TextBox 38"/>
          <p:cNvSpPr txBox="1"/>
          <p:nvPr/>
        </p:nvSpPr>
        <p:spPr>
          <a:xfrm>
            <a:off x="6585143" y="5029200"/>
            <a:ext cx="5256336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400" b="1" i="0">
                <a:solidFill>
                  <a:srgbClr val="81C784"/>
                </a:solidFill>
                <a:latin typeface="Arial"/>
              </a:rPr>
              <a:t>🚫  ללא סתירות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6585143" y="5376672"/>
            <a:ext cx="5256336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200" b="0" i="0">
                <a:solidFill>
                  <a:srgbClr val="CADCFC"/>
                </a:solidFill>
                <a:latin typeface="Arial"/>
              </a:rPr>
              <a:t>בדוק שאין כללים מתנגשים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01B4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88952" cy="64008"/>
          </a:xfrm>
          <a:prstGeom prst="rect">
            <a:avLst/>
          </a:prstGeom>
          <a:solidFill>
            <a:srgbClr val="00B4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457200" y="109728"/>
            <a:ext cx="11274552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3200" b="1" i="0">
                <a:solidFill>
                  <a:srgbClr val="FFFFFF"/>
                </a:solidFill>
                <a:latin typeface="Arial"/>
              </a:rPr>
              <a:t>Hooks — אוטומציה חכמה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640080"/>
            <a:ext cx="11274552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600" b="0" i="0">
                <a:solidFill>
                  <a:srgbClr val="CADCFC"/>
                </a:solidFill>
                <a:latin typeface="Arial"/>
              </a:rPr>
              <a:t>פקודות שרצות לבד בנקודות מוגדרות</a:t>
            </a:r>
          </a:p>
        </p:txBody>
      </p:sp>
      <p:sp>
        <p:nvSpPr>
          <p:cNvPr id="5" name="Rectangle 4"/>
          <p:cNvSpPr/>
          <p:nvPr/>
        </p:nvSpPr>
        <p:spPr>
          <a:xfrm>
            <a:off x="365760" y="1143000"/>
            <a:ext cx="11457432" cy="777240"/>
          </a:xfrm>
          <a:prstGeom prst="rect">
            <a:avLst/>
          </a:prstGeom>
          <a:solidFill>
            <a:srgbClr val="1A2A5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Rectangle 5"/>
          <p:cNvSpPr/>
          <p:nvPr/>
        </p:nvSpPr>
        <p:spPr>
          <a:xfrm>
            <a:off x="365760" y="1143000"/>
            <a:ext cx="73152" cy="777240"/>
          </a:xfrm>
          <a:prstGeom prst="rect">
            <a:avLst/>
          </a:prstGeom>
          <a:solidFill>
            <a:srgbClr val="00B4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TextBox 6"/>
          <p:cNvSpPr txBox="1"/>
          <p:nvPr/>
        </p:nvSpPr>
        <p:spPr>
          <a:xfrm>
            <a:off x="548640" y="1207008"/>
            <a:ext cx="11091672" cy="6583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700" b="0" i="0">
                <a:solidFill>
                  <a:srgbClr val="FFFFFF"/>
                </a:solidFill>
                <a:latin typeface="Arial"/>
              </a:rPr>
              <a:t>Hook = פקודה אוטומטית שרצה לפני/אחרי פעולה של Claude — ללא צורך לבקש</a:t>
            </a:r>
          </a:p>
        </p:txBody>
      </p:sp>
      <p:sp>
        <p:nvSpPr>
          <p:cNvPr id="8" name="Rectangle 7"/>
          <p:cNvSpPr/>
          <p:nvPr/>
        </p:nvSpPr>
        <p:spPr>
          <a:xfrm>
            <a:off x="365760" y="2103120"/>
            <a:ext cx="3648456" cy="1353312"/>
          </a:xfrm>
          <a:prstGeom prst="rect">
            <a:avLst/>
          </a:prstGeom>
          <a:solidFill>
            <a:srgbClr val="1A2A5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Rectangle 8"/>
          <p:cNvSpPr/>
          <p:nvPr/>
        </p:nvSpPr>
        <p:spPr>
          <a:xfrm>
            <a:off x="365760" y="2103120"/>
            <a:ext cx="3648456" cy="54864"/>
          </a:xfrm>
          <a:prstGeom prst="rect">
            <a:avLst/>
          </a:prstGeom>
          <a:solidFill>
            <a:srgbClr val="00B4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TextBox 9"/>
          <p:cNvSpPr txBox="1"/>
          <p:nvPr/>
        </p:nvSpPr>
        <p:spPr>
          <a:xfrm>
            <a:off x="457200" y="2194560"/>
            <a:ext cx="3511296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400" b="1" i="0">
                <a:solidFill>
                  <a:srgbClr val="00B4D8"/>
                </a:solidFill>
                <a:latin typeface="Courier New"/>
              </a:rPr>
              <a:t>PostToolUse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57200" y="2560320"/>
            <a:ext cx="3511296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300" b="0" i="0">
                <a:solidFill>
                  <a:srgbClr val="4FC3F7"/>
                </a:solidFill>
                <a:latin typeface="Arial"/>
              </a:rPr>
              <a:t>🕐 אחרי שינוי קובץ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57200" y="2880360"/>
            <a:ext cx="3511296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200" b="0" i="0">
                <a:solidFill>
                  <a:srgbClr val="CADCFC"/>
                </a:solidFill>
                <a:latin typeface="Arial"/>
              </a:rPr>
              <a:t>💡 פורמט קוד אוטומטי עם Prettier</a:t>
            </a:r>
          </a:p>
        </p:txBody>
      </p:sp>
      <p:sp>
        <p:nvSpPr>
          <p:cNvPr id="13" name="Rectangle 12"/>
          <p:cNvSpPr/>
          <p:nvPr/>
        </p:nvSpPr>
        <p:spPr>
          <a:xfrm>
            <a:off x="4123944" y="2103120"/>
            <a:ext cx="3648456" cy="1353312"/>
          </a:xfrm>
          <a:prstGeom prst="rect">
            <a:avLst/>
          </a:prstGeom>
          <a:solidFill>
            <a:srgbClr val="1A2A5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4" name="Rectangle 13"/>
          <p:cNvSpPr/>
          <p:nvPr/>
        </p:nvSpPr>
        <p:spPr>
          <a:xfrm>
            <a:off x="4123944" y="2103120"/>
            <a:ext cx="3648456" cy="54864"/>
          </a:xfrm>
          <a:prstGeom prst="rect">
            <a:avLst/>
          </a:prstGeom>
          <a:solidFill>
            <a:srgbClr val="FFD54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5" name="TextBox 14"/>
          <p:cNvSpPr txBox="1"/>
          <p:nvPr/>
        </p:nvSpPr>
        <p:spPr>
          <a:xfrm>
            <a:off x="4215384" y="2194560"/>
            <a:ext cx="3511296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400" b="1" i="0">
                <a:solidFill>
                  <a:srgbClr val="FFD54F"/>
                </a:solidFill>
                <a:latin typeface="Courier New"/>
              </a:rPr>
              <a:t>PreToolUse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215384" y="2560320"/>
            <a:ext cx="3511296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300" b="0" i="0">
                <a:solidFill>
                  <a:srgbClr val="4FC3F7"/>
                </a:solidFill>
                <a:latin typeface="Arial"/>
              </a:rPr>
              <a:t>🕐 לפני ביצוע פקודה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215384" y="2880360"/>
            <a:ext cx="3511296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200" b="0" i="0">
                <a:solidFill>
                  <a:srgbClr val="CADCFC"/>
                </a:solidFill>
                <a:latin typeface="Arial"/>
              </a:rPr>
              <a:t>💡 הגנה על קבצי .env — חסום עריכה</a:t>
            </a:r>
          </a:p>
        </p:txBody>
      </p:sp>
      <p:sp>
        <p:nvSpPr>
          <p:cNvPr id="18" name="Rectangle 17"/>
          <p:cNvSpPr/>
          <p:nvPr/>
        </p:nvSpPr>
        <p:spPr>
          <a:xfrm>
            <a:off x="7882128" y="2103120"/>
            <a:ext cx="3648456" cy="1353312"/>
          </a:xfrm>
          <a:prstGeom prst="rect">
            <a:avLst/>
          </a:prstGeom>
          <a:solidFill>
            <a:srgbClr val="1A2A5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9" name="Rectangle 18"/>
          <p:cNvSpPr/>
          <p:nvPr/>
        </p:nvSpPr>
        <p:spPr>
          <a:xfrm>
            <a:off x="7882128" y="2103120"/>
            <a:ext cx="3648456" cy="54864"/>
          </a:xfrm>
          <a:prstGeom prst="rect">
            <a:avLst/>
          </a:prstGeom>
          <a:solidFill>
            <a:srgbClr val="81C78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0" name="TextBox 19"/>
          <p:cNvSpPr txBox="1"/>
          <p:nvPr/>
        </p:nvSpPr>
        <p:spPr>
          <a:xfrm>
            <a:off x="7973568" y="2194560"/>
            <a:ext cx="3511296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400" b="1" i="0">
                <a:solidFill>
                  <a:srgbClr val="81C784"/>
                </a:solidFill>
                <a:latin typeface="Courier New"/>
              </a:rPr>
              <a:t>SessionStart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7973568" y="2560320"/>
            <a:ext cx="3511296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300" b="0" i="0">
                <a:solidFill>
                  <a:srgbClr val="4FC3F7"/>
                </a:solidFill>
                <a:latin typeface="Arial"/>
              </a:rPr>
              <a:t>🕐 תחילת שיחה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7973568" y="2880360"/>
            <a:ext cx="3511296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200" b="0" i="0">
                <a:solidFill>
                  <a:srgbClr val="CADCFC"/>
                </a:solidFill>
                <a:latin typeface="Arial"/>
              </a:rPr>
              <a:t>💡 הזרק הקשר, הגדר סביבה</a:t>
            </a:r>
          </a:p>
        </p:txBody>
      </p:sp>
      <p:sp>
        <p:nvSpPr>
          <p:cNvPr id="23" name="Rectangle 22"/>
          <p:cNvSpPr/>
          <p:nvPr/>
        </p:nvSpPr>
        <p:spPr>
          <a:xfrm>
            <a:off x="365760" y="3566160"/>
            <a:ext cx="3648456" cy="1353312"/>
          </a:xfrm>
          <a:prstGeom prst="rect">
            <a:avLst/>
          </a:prstGeom>
          <a:solidFill>
            <a:srgbClr val="1A2A5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4" name="Rectangle 23"/>
          <p:cNvSpPr/>
          <p:nvPr/>
        </p:nvSpPr>
        <p:spPr>
          <a:xfrm>
            <a:off x="365760" y="3566160"/>
            <a:ext cx="3648456" cy="54864"/>
          </a:xfrm>
          <a:prstGeom prst="rect">
            <a:avLst/>
          </a:prstGeom>
          <a:solidFill>
            <a:srgbClr val="CE93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5" name="TextBox 24"/>
          <p:cNvSpPr txBox="1"/>
          <p:nvPr/>
        </p:nvSpPr>
        <p:spPr>
          <a:xfrm>
            <a:off x="457200" y="3657600"/>
            <a:ext cx="3511296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400" b="1" i="0">
                <a:solidFill>
                  <a:srgbClr val="CE93D8"/>
                </a:solidFill>
                <a:latin typeface="Courier New"/>
              </a:rPr>
              <a:t>PermissionRequest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457200" y="4023360"/>
            <a:ext cx="3511296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300" b="0" i="0">
                <a:solidFill>
                  <a:srgbClr val="4FC3F7"/>
                </a:solidFill>
                <a:latin typeface="Arial"/>
              </a:rPr>
              <a:t>🕐 בקשת הרשאה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457200" y="4343400"/>
            <a:ext cx="3511296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200" b="0" i="0">
                <a:solidFill>
                  <a:srgbClr val="CADCFC"/>
                </a:solidFill>
                <a:latin typeface="Arial"/>
              </a:rPr>
              <a:t>💡 אשר אוטומטי לפקודות מוגדרות</a:t>
            </a:r>
          </a:p>
        </p:txBody>
      </p:sp>
      <p:sp>
        <p:nvSpPr>
          <p:cNvPr id="28" name="Rectangle 27"/>
          <p:cNvSpPr/>
          <p:nvPr/>
        </p:nvSpPr>
        <p:spPr>
          <a:xfrm>
            <a:off x="4123944" y="3566160"/>
            <a:ext cx="3648456" cy="1353312"/>
          </a:xfrm>
          <a:prstGeom prst="rect">
            <a:avLst/>
          </a:prstGeom>
          <a:solidFill>
            <a:srgbClr val="1A2A5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9" name="Rectangle 28"/>
          <p:cNvSpPr/>
          <p:nvPr/>
        </p:nvSpPr>
        <p:spPr>
          <a:xfrm>
            <a:off x="4123944" y="3566160"/>
            <a:ext cx="3648456" cy="54864"/>
          </a:xfrm>
          <a:prstGeom prst="rect">
            <a:avLst/>
          </a:prstGeom>
          <a:solidFill>
            <a:srgbClr val="FF8A6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0" name="TextBox 29"/>
          <p:cNvSpPr txBox="1"/>
          <p:nvPr/>
        </p:nvSpPr>
        <p:spPr>
          <a:xfrm>
            <a:off x="4215384" y="3657600"/>
            <a:ext cx="3511296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400" b="1" i="0">
                <a:solidFill>
                  <a:srgbClr val="FF8A65"/>
                </a:solidFill>
                <a:latin typeface="Courier New"/>
              </a:rPr>
              <a:t>Notification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4215384" y="4023360"/>
            <a:ext cx="3511296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300" b="0" i="0">
                <a:solidFill>
                  <a:srgbClr val="4FC3F7"/>
                </a:solidFill>
                <a:latin typeface="Arial"/>
              </a:rPr>
              <a:t>🕐 Claude צריך תשומת לב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4215384" y="4343400"/>
            <a:ext cx="3511296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200" b="0" i="0">
                <a:solidFill>
                  <a:srgbClr val="CADCFC"/>
                </a:solidFill>
                <a:latin typeface="Arial"/>
              </a:rPr>
              <a:t>💡 שלח התראת Desktop</a:t>
            </a:r>
          </a:p>
        </p:txBody>
      </p:sp>
      <p:sp>
        <p:nvSpPr>
          <p:cNvPr id="33" name="Rectangle 32"/>
          <p:cNvSpPr/>
          <p:nvPr/>
        </p:nvSpPr>
        <p:spPr>
          <a:xfrm>
            <a:off x="7882128" y="3566160"/>
            <a:ext cx="3648456" cy="1353312"/>
          </a:xfrm>
          <a:prstGeom prst="rect">
            <a:avLst/>
          </a:prstGeom>
          <a:solidFill>
            <a:srgbClr val="1A2A5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4" name="Rectangle 33"/>
          <p:cNvSpPr/>
          <p:nvPr/>
        </p:nvSpPr>
        <p:spPr>
          <a:xfrm>
            <a:off x="7882128" y="3566160"/>
            <a:ext cx="3648456" cy="54864"/>
          </a:xfrm>
          <a:prstGeom prst="rect">
            <a:avLst/>
          </a:prstGeom>
          <a:solidFill>
            <a:srgbClr val="00B4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5" name="TextBox 34"/>
          <p:cNvSpPr txBox="1"/>
          <p:nvPr/>
        </p:nvSpPr>
        <p:spPr>
          <a:xfrm>
            <a:off x="7973568" y="3657600"/>
            <a:ext cx="3511296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400" b="1" i="0">
                <a:solidFill>
                  <a:srgbClr val="00B4D8"/>
                </a:solidFill>
                <a:latin typeface="Arial"/>
              </a:rPr>
              <a:t>⚙️  הגדרה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7973568" y="4041648"/>
            <a:ext cx="3511296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200" b="0" i="0">
                <a:solidFill>
                  <a:srgbClr val="4FC3F7"/>
                </a:solidFill>
                <a:latin typeface="Courier New"/>
              </a:rPr>
              <a:t>.claude/settings.json
~/.claude/settings.json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62A7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88952" cy="64008"/>
          </a:xfrm>
          <a:prstGeom prst="rect">
            <a:avLst/>
          </a:prstGeom>
          <a:solidFill>
            <a:srgbClr val="FFD54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457200" y="109728"/>
            <a:ext cx="11274552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3200" b="1" i="0">
                <a:solidFill>
                  <a:srgbClr val="FFFFFF"/>
                </a:solidFill>
                <a:latin typeface="Arial"/>
              </a:rPr>
              <a:t>חיסכון בעלויות 💰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640080"/>
            <a:ext cx="11274552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600" b="0" i="0">
                <a:solidFill>
                  <a:srgbClr val="CADCFC"/>
                </a:solidFill>
                <a:latin typeface="Arial"/>
              </a:rPr>
              <a:t>איך לעבוד חכם ולצמצם עלויות</a:t>
            </a:r>
          </a:p>
        </p:txBody>
      </p:sp>
      <p:sp>
        <p:nvSpPr>
          <p:cNvPr id="5" name="Rectangle 4"/>
          <p:cNvSpPr/>
          <p:nvPr/>
        </p:nvSpPr>
        <p:spPr>
          <a:xfrm>
            <a:off x="365760" y="1170432"/>
            <a:ext cx="3648456" cy="868680"/>
          </a:xfrm>
          <a:prstGeom prst="rect">
            <a:avLst/>
          </a:prstGeom>
          <a:solidFill>
            <a:srgbClr val="1A2A5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TextBox 5"/>
          <p:cNvSpPr txBox="1"/>
          <p:nvPr/>
        </p:nvSpPr>
        <p:spPr>
          <a:xfrm>
            <a:off x="365760" y="1188720"/>
            <a:ext cx="3648456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3600" b="1" i="0">
                <a:solidFill>
                  <a:srgbClr val="FFD54F"/>
                </a:solidFill>
                <a:latin typeface="Arial"/>
              </a:rPr>
              <a:t>~$6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65760" y="1664208"/>
            <a:ext cx="3648456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0" i="0">
                <a:solidFill>
                  <a:srgbClr val="CADCFC"/>
                </a:solidFill>
                <a:latin typeface="Arial"/>
              </a:rPr>
              <a:t>עלות ממוצעת
ליום למפתח</a:t>
            </a:r>
          </a:p>
        </p:txBody>
      </p:sp>
      <p:sp>
        <p:nvSpPr>
          <p:cNvPr id="8" name="Rectangle 7"/>
          <p:cNvSpPr/>
          <p:nvPr/>
        </p:nvSpPr>
        <p:spPr>
          <a:xfrm>
            <a:off x="4123944" y="1170432"/>
            <a:ext cx="3648456" cy="868680"/>
          </a:xfrm>
          <a:prstGeom prst="rect">
            <a:avLst/>
          </a:prstGeom>
          <a:solidFill>
            <a:srgbClr val="1A2A5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TextBox 8"/>
          <p:cNvSpPr txBox="1"/>
          <p:nvPr/>
        </p:nvSpPr>
        <p:spPr>
          <a:xfrm>
            <a:off x="4123944" y="1188720"/>
            <a:ext cx="3648456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3600" b="1" i="0">
                <a:solidFill>
                  <a:srgbClr val="FFD54F"/>
                </a:solidFill>
                <a:latin typeface="Arial"/>
              </a:rPr>
              <a:t>~$150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123944" y="1664208"/>
            <a:ext cx="3648456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0" i="0">
                <a:solidFill>
                  <a:srgbClr val="CADCFC"/>
                </a:solidFill>
                <a:latin typeface="Arial"/>
              </a:rPr>
              <a:t>לחודש עם
Sonnet 4.6</a:t>
            </a:r>
          </a:p>
        </p:txBody>
      </p:sp>
      <p:sp>
        <p:nvSpPr>
          <p:cNvPr id="11" name="Rectangle 10"/>
          <p:cNvSpPr/>
          <p:nvPr/>
        </p:nvSpPr>
        <p:spPr>
          <a:xfrm>
            <a:off x="7882128" y="1170432"/>
            <a:ext cx="3648456" cy="868680"/>
          </a:xfrm>
          <a:prstGeom prst="rect">
            <a:avLst/>
          </a:prstGeom>
          <a:solidFill>
            <a:srgbClr val="1A2A5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TextBox 11"/>
          <p:cNvSpPr txBox="1"/>
          <p:nvPr/>
        </p:nvSpPr>
        <p:spPr>
          <a:xfrm>
            <a:off x="7882128" y="1188720"/>
            <a:ext cx="3648456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3600" b="1" i="0">
                <a:solidFill>
                  <a:srgbClr val="FFD54F"/>
                </a:solidFill>
                <a:latin typeface="Arial"/>
              </a:rPr>
              <a:t>90%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882128" y="1664208"/>
            <a:ext cx="3648456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0" i="0">
                <a:solidFill>
                  <a:srgbClr val="CADCFC"/>
                </a:solidFill>
                <a:latin typeface="Arial"/>
              </a:rPr>
              <a:t>מהמשתמשים
מתחת ל-$12/יום</a:t>
            </a:r>
          </a:p>
        </p:txBody>
      </p:sp>
      <p:sp>
        <p:nvSpPr>
          <p:cNvPr id="14" name="Rectangle 13"/>
          <p:cNvSpPr/>
          <p:nvPr/>
        </p:nvSpPr>
        <p:spPr>
          <a:xfrm>
            <a:off x="365760" y="2240280"/>
            <a:ext cx="3648456" cy="1051560"/>
          </a:xfrm>
          <a:prstGeom prst="rect">
            <a:avLst/>
          </a:prstGeom>
          <a:solidFill>
            <a:srgbClr val="1A2A5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5" name="Rectangle 14"/>
          <p:cNvSpPr/>
          <p:nvPr/>
        </p:nvSpPr>
        <p:spPr>
          <a:xfrm>
            <a:off x="365760" y="2240280"/>
            <a:ext cx="54864" cy="1051560"/>
          </a:xfrm>
          <a:prstGeom prst="rect">
            <a:avLst/>
          </a:prstGeom>
          <a:solidFill>
            <a:srgbClr val="FFD54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6" name="TextBox 15"/>
          <p:cNvSpPr txBox="1"/>
          <p:nvPr/>
        </p:nvSpPr>
        <p:spPr>
          <a:xfrm>
            <a:off x="475488" y="2295144"/>
            <a:ext cx="3465576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300" b="1" i="0">
                <a:solidFill>
                  <a:srgbClr val="FFD54F"/>
                </a:solidFill>
                <a:latin typeface="Arial"/>
              </a:rPr>
              <a:t>🤖  Sonnet לרוב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75488" y="2651760"/>
            <a:ext cx="3465576" cy="594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100" b="0" i="0">
                <a:solidFill>
                  <a:srgbClr val="CADCFC"/>
                </a:solidFill>
                <a:latin typeface="Arial"/>
              </a:rPr>
              <a:t>Opus רק לארכיטקטורה מורכבת.
Haiku לתת-משימות פשוטות.</a:t>
            </a:r>
          </a:p>
        </p:txBody>
      </p:sp>
      <p:sp>
        <p:nvSpPr>
          <p:cNvPr id="18" name="Rectangle 17"/>
          <p:cNvSpPr/>
          <p:nvPr/>
        </p:nvSpPr>
        <p:spPr>
          <a:xfrm>
            <a:off x="4123944" y="2240280"/>
            <a:ext cx="3648456" cy="1051560"/>
          </a:xfrm>
          <a:prstGeom prst="rect">
            <a:avLst/>
          </a:prstGeom>
          <a:solidFill>
            <a:srgbClr val="1A2A5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9" name="Rectangle 18"/>
          <p:cNvSpPr/>
          <p:nvPr/>
        </p:nvSpPr>
        <p:spPr>
          <a:xfrm>
            <a:off x="4123944" y="2240280"/>
            <a:ext cx="54864" cy="1051560"/>
          </a:xfrm>
          <a:prstGeom prst="rect">
            <a:avLst/>
          </a:prstGeom>
          <a:solidFill>
            <a:srgbClr val="4FC3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0" name="TextBox 19"/>
          <p:cNvSpPr txBox="1"/>
          <p:nvPr/>
        </p:nvSpPr>
        <p:spPr>
          <a:xfrm>
            <a:off x="4233672" y="2295144"/>
            <a:ext cx="3465576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300" b="1" i="0">
                <a:solidFill>
                  <a:srgbClr val="4FC3F7"/>
                </a:solidFill>
                <a:latin typeface="Arial"/>
              </a:rPr>
              <a:t>🗜️  /compact חכם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4233672" y="2651760"/>
            <a:ext cx="3465576" cy="594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100" b="0" i="0">
                <a:solidFill>
                  <a:srgbClr val="CADCFC"/>
                </a:solidFill>
                <a:latin typeface="Arial"/>
              </a:rPr>
              <a:t>/compact focus on X
שמור את החשוב, זרוק השאר.</a:t>
            </a:r>
          </a:p>
        </p:txBody>
      </p:sp>
      <p:sp>
        <p:nvSpPr>
          <p:cNvPr id="22" name="Rectangle 21"/>
          <p:cNvSpPr/>
          <p:nvPr/>
        </p:nvSpPr>
        <p:spPr>
          <a:xfrm>
            <a:off x="7882128" y="2240280"/>
            <a:ext cx="3648456" cy="1051560"/>
          </a:xfrm>
          <a:prstGeom prst="rect">
            <a:avLst/>
          </a:prstGeom>
          <a:solidFill>
            <a:srgbClr val="1A2A5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3" name="Rectangle 22"/>
          <p:cNvSpPr/>
          <p:nvPr/>
        </p:nvSpPr>
        <p:spPr>
          <a:xfrm>
            <a:off x="7882128" y="2240280"/>
            <a:ext cx="54864" cy="1051560"/>
          </a:xfrm>
          <a:prstGeom prst="rect">
            <a:avLst/>
          </a:prstGeom>
          <a:solidFill>
            <a:srgbClr val="81C78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4" name="TextBox 23"/>
          <p:cNvSpPr txBox="1"/>
          <p:nvPr/>
        </p:nvSpPr>
        <p:spPr>
          <a:xfrm>
            <a:off x="7991856" y="2295144"/>
            <a:ext cx="3465576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300" b="1" i="0">
                <a:solidFill>
                  <a:srgbClr val="81C784"/>
                </a:solidFill>
                <a:latin typeface="Arial"/>
              </a:rPr>
              <a:t>🧹  /clear בין משימות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7991856" y="2651760"/>
            <a:ext cx="3465576" cy="594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100" b="0" i="0">
                <a:solidFill>
                  <a:srgbClr val="CADCFC"/>
                </a:solidFill>
                <a:latin typeface="Arial"/>
              </a:rPr>
              <a:t>נקה context כשעוברים לנושא
חדש לגמרי.</a:t>
            </a:r>
          </a:p>
        </p:txBody>
      </p:sp>
      <p:sp>
        <p:nvSpPr>
          <p:cNvPr id="26" name="Rectangle 25"/>
          <p:cNvSpPr/>
          <p:nvPr/>
        </p:nvSpPr>
        <p:spPr>
          <a:xfrm>
            <a:off x="365760" y="3364992"/>
            <a:ext cx="3648456" cy="1051560"/>
          </a:xfrm>
          <a:prstGeom prst="rect">
            <a:avLst/>
          </a:prstGeom>
          <a:solidFill>
            <a:srgbClr val="1A2A5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7" name="Rectangle 26"/>
          <p:cNvSpPr/>
          <p:nvPr/>
        </p:nvSpPr>
        <p:spPr>
          <a:xfrm>
            <a:off x="365760" y="3364992"/>
            <a:ext cx="54864" cy="1051560"/>
          </a:xfrm>
          <a:prstGeom prst="rect">
            <a:avLst/>
          </a:prstGeom>
          <a:solidFill>
            <a:srgbClr val="CE93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8" name="TextBox 27"/>
          <p:cNvSpPr txBox="1"/>
          <p:nvPr/>
        </p:nvSpPr>
        <p:spPr>
          <a:xfrm>
            <a:off x="475488" y="3419856"/>
            <a:ext cx="3465576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300" b="1" i="0">
                <a:solidFill>
                  <a:srgbClr val="CE93D8"/>
                </a:solidFill>
                <a:latin typeface="Arial"/>
              </a:rPr>
              <a:t>⚡  /fast mode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475488" y="3776472"/>
            <a:ext cx="3465576" cy="594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100" b="0" i="0">
                <a:solidFill>
                  <a:srgbClr val="CADCFC"/>
                </a:solidFill>
                <a:latin typeface="Arial"/>
              </a:rPr>
              <a:t>כבה extended thinking
לשיחות פשוטות.</a:t>
            </a:r>
          </a:p>
        </p:txBody>
      </p:sp>
      <p:sp>
        <p:nvSpPr>
          <p:cNvPr id="30" name="Rectangle 29"/>
          <p:cNvSpPr/>
          <p:nvPr/>
        </p:nvSpPr>
        <p:spPr>
          <a:xfrm>
            <a:off x="4123944" y="3364992"/>
            <a:ext cx="3648456" cy="1051560"/>
          </a:xfrm>
          <a:prstGeom prst="rect">
            <a:avLst/>
          </a:prstGeom>
          <a:solidFill>
            <a:srgbClr val="1A2A5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1" name="Rectangle 30"/>
          <p:cNvSpPr/>
          <p:nvPr/>
        </p:nvSpPr>
        <p:spPr>
          <a:xfrm>
            <a:off x="4123944" y="3364992"/>
            <a:ext cx="54864" cy="1051560"/>
          </a:xfrm>
          <a:prstGeom prst="rect">
            <a:avLst/>
          </a:prstGeom>
          <a:solidFill>
            <a:srgbClr val="00B4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2" name="TextBox 31"/>
          <p:cNvSpPr txBox="1"/>
          <p:nvPr/>
        </p:nvSpPr>
        <p:spPr>
          <a:xfrm>
            <a:off x="4233672" y="3419856"/>
            <a:ext cx="3465576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300" b="1" i="0">
                <a:solidFill>
                  <a:srgbClr val="00B4D8"/>
                </a:solidFill>
                <a:latin typeface="Arial"/>
              </a:rPr>
              <a:t>📏  CLAUDE.md קצר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4233672" y="3776472"/>
            <a:ext cx="3465576" cy="594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100" b="0" i="0">
                <a:solidFill>
                  <a:srgbClr val="CADCFC"/>
                </a:solidFill>
                <a:latin typeface="Arial"/>
              </a:rPr>
              <a:t>מתחת ל-200 שורות.
הוראות ספציפיות ב-Skills.</a:t>
            </a:r>
          </a:p>
        </p:txBody>
      </p:sp>
      <p:sp>
        <p:nvSpPr>
          <p:cNvPr id="34" name="Rectangle 33"/>
          <p:cNvSpPr/>
          <p:nvPr/>
        </p:nvSpPr>
        <p:spPr>
          <a:xfrm>
            <a:off x="7882128" y="3364992"/>
            <a:ext cx="3648456" cy="1051560"/>
          </a:xfrm>
          <a:prstGeom prst="rect">
            <a:avLst/>
          </a:prstGeom>
          <a:solidFill>
            <a:srgbClr val="1A2A5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5" name="Rectangle 34"/>
          <p:cNvSpPr/>
          <p:nvPr/>
        </p:nvSpPr>
        <p:spPr>
          <a:xfrm>
            <a:off x="7882128" y="3364992"/>
            <a:ext cx="54864" cy="1051560"/>
          </a:xfrm>
          <a:prstGeom prst="rect">
            <a:avLst/>
          </a:prstGeom>
          <a:solidFill>
            <a:srgbClr val="FF8A6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6" name="TextBox 35"/>
          <p:cNvSpPr txBox="1"/>
          <p:nvPr/>
        </p:nvSpPr>
        <p:spPr>
          <a:xfrm>
            <a:off x="7991856" y="3419856"/>
            <a:ext cx="3465576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300" b="1" i="0">
                <a:solidFill>
                  <a:srgbClr val="FF8A65"/>
                </a:solidFill>
                <a:latin typeface="Arial"/>
              </a:rPr>
              <a:t>🎯  prompt ממוקד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7991856" y="3776472"/>
            <a:ext cx="3465576" cy="594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100" b="0" i="0">
                <a:solidFill>
                  <a:srgbClr val="CADCFC"/>
                </a:solidFill>
                <a:latin typeface="Arial"/>
              </a:rPr>
              <a:t>"תקן את login() ב-auth.ts"
הרבה יותר יעיל מ"שפר הכל".</a:t>
            </a:r>
          </a:p>
        </p:txBody>
      </p:sp>
      <p:sp>
        <p:nvSpPr>
          <p:cNvPr id="38" name="Rectangle 37"/>
          <p:cNvSpPr/>
          <p:nvPr/>
        </p:nvSpPr>
        <p:spPr>
          <a:xfrm>
            <a:off x="365760" y="4489704"/>
            <a:ext cx="3648456" cy="1051560"/>
          </a:xfrm>
          <a:prstGeom prst="rect">
            <a:avLst/>
          </a:prstGeom>
          <a:solidFill>
            <a:srgbClr val="1A2A5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9" name="Rectangle 38"/>
          <p:cNvSpPr/>
          <p:nvPr/>
        </p:nvSpPr>
        <p:spPr>
          <a:xfrm>
            <a:off x="365760" y="4489704"/>
            <a:ext cx="54864" cy="1051560"/>
          </a:xfrm>
          <a:prstGeom prst="rect">
            <a:avLst/>
          </a:prstGeom>
          <a:solidFill>
            <a:srgbClr val="FFD54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0" name="TextBox 39"/>
          <p:cNvSpPr txBox="1"/>
          <p:nvPr/>
        </p:nvSpPr>
        <p:spPr>
          <a:xfrm>
            <a:off x="475488" y="4544568"/>
            <a:ext cx="3465576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300" b="1" i="0">
                <a:solidFill>
                  <a:srgbClr val="FFD54F"/>
                </a:solidFill>
                <a:latin typeface="Arial"/>
              </a:rPr>
              <a:t>🔌  כבה MCP לא-שימושי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475488" y="4901184"/>
            <a:ext cx="3465576" cy="594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100" b="0" i="0">
                <a:solidFill>
                  <a:srgbClr val="CADCFC"/>
                </a:solidFill>
                <a:latin typeface="Arial"/>
              </a:rPr>
              <a:t>כל MCP פעיל צורך context.
כבה מה שאינך צריך.</a:t>
            </a:r>
          </a:p>
        </p:txBody>
      </p:sp>
      <p:sp>
        <p:nvSpPr>
          <p:cNvPr id="42" name="Rectangle 41"/>
          <p:cNvSpPr/>
          <p:nvPr/>
        </p:nvSpPr>
        <p:spPr>
          <a:xfrm>
            <a:off x="4123944" y="4489704"/>
            <a:ext cx="3648456" cy="1051560"/>
          </a:xfrm>
          <a:prstGeom prst="rect">
            <a:avLst/>
          </a:prstGeom>
          <a:solidFill>
            <a:srgbClr val="1A2A5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3" name="Rectangle 42"/>
          <p:cNvSpPr/>
          <p:nvPr/>
        </p:nvSpPr>
        <p:spPr>
          <a:xfrm>
            <a:off x="4123944" y="4489704"/>
            <a:ext cx="54864" cy="1051560"/>
          </a:xfrm>
          <a:prstGeom prst="rect">
            <a:avLst/>
          </a:prstGeom>
          <a:solidFill>
            <a:srgbClr val="4FC3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4" name="TextBox 43"/>
          <p:cNvSpPr txBox="1"/>
          <p:nvPr/>
        </p:nvSpPr>
        <p:spPr>
          <a:xfrm>
            <a:off x="4233672" y="4544568"/>
            <a:ext cx="3465576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300" b="1" i="0">
                <a:solidFill>
                  <a:srgbClr val="4FC3F7"/>
                </a:solidFill>
                <a:latin typeface="Arial"/>
              </a:rPr>
              <a:t>🔀  Subagents לפלטים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4233672" y="4901184"/>
            <a:ext cx="3465576" cy="594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100" b="0" i="0">
                <a:solidFill>
                  <a:srgbClr val="CADCFC"/>
                </a:solidFill>
                <a:latin typeface="Arial"/>
              </a:rPr>
              <a:t>לוגים ובדיקות ל-subagent.
רק סיכום חוזר לשיחה הראשית.</a:t>
            </a:r>
          </a:p>
        </p:txBody>
      </p:sp>
      <p:sp>
        <p:nvSpPr>
          <p:cNvPr id="46" name="Rectangle 45"/>
          <p:cNvSpPr/>
          <p:nvPr/>
        </p:nvSpPr>
        <p:spPr>
          <a:xfrm>
            <a:off x="7882128" y="4489704"/>
            <a:ext cx="3648456" cy="1051560"/>
          </a:xfrm>
          <a:prstGeom prst="rect">
            <a:avLst/>
          </a:prstGeom>
          <a:solidFill>
            <a:srgbClr val="1A2A5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7" name="Rectangle 46"/>
          <p:cNvSpPr/>
          <p:nvPr/>
        </p:nvSpPr>
        <p:spPr>
          <a:xfrm>
            <a:off x="7882128" y="4489704"/>
            <a:ext cx="54864" cy="1051560"/>
          </a:xfrm>
          <a:prstGeom prst="rect">
            <a:avLst/>
          </a:prstGeom>
          <a:solidFill>
            <a:srgbClr val="81C78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8" name="TextBox 47"/>
          <p:cNvSpPr txBox="1"/>
          <p:nvPr/>
        </p:nvSpPr>
        <p:spPr>
          <a:xfrm>
            <a:off x="7991856" y="4544568"/>
            <a:ext cx="3465576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300" b="1" i="0">
                <a:solidFill>
                  <a:srgbClr val="81C784"/>
                </a:solidFill>
                <a:latin typeface="Arial"/>
              </a:rPr>
              <a:t>🪝  Hooks לסינון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7991856" y="4901184"/>
            <a:ext cx="3465576" cy="594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100" b="0" i="0">
                <a:solidFill>
                  <a:srgbClr val="CADCFC"/>
                </a:solidFill>
                <a:latin typeface="Arial"/>
              </a:rPr>
              <a:t>סנן output לפני שClaudeרואה.
הראה רק failures, לא הכל.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01B4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88952" cy="64008"/>
          </a:xfrm>
          <a:prstGeom prst="rect">
            <a:avLst/>
          </a:prstGeom>
          <a:solidFill>
            <a:srgbClr val="4FC3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457200" y="109728"/>
            <a:ext cx="11274552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3200" b="1" i="0">
                <a:solidFill>
                  <a:srgbClr val="FFFFFF"/>
                </a:solidFill>
                <a:latin typeface="Arial"/>
              </a:rPr>
              <a:t>Desktop App vs CLI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640080"/>
            <a:ext cx="11274552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600" b="0" i="0">
                <a:solidFill>
                  <a:srgbClr val="CADCFC"/>
                </a:solidFill>
                <a:latin typeface="Arial"/>
              </a:rPr>
              <a:t>שני ממשקים — אותה עוצמה</a:t>
            </a:r>
          </a:p>
        </p:txBody>
      </p:sp>
      <p:sp>
        <p:nvSpPr>
          <p:cNvPr id="5" name="Rectangle 4"/>
          <p:cNvSpPr/>
          <p:nvPr/>
        </p:nvSpPr>
        <p:spPr>
          <a:xfrm>
            <a:off x="365760" y="1188720"/>
            <a:ext cx="5591556" cy="4434840"/>
          </a:xfrm>
          <a:prstGeom prst="rect">
            <a:avLst/>
          </a:prstGeom>
          <a:solidFill>
            <a:srgbClr val="1A2A5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Rectangle 5"/>
          <p:cNvSpPr/>
          <p:nvPr/>
        </p:nvSpPr>
        <p:spPr>
          <a:xfrm>
            <a:off x="365760" y="1188720"/>
            <a:ext cx="5591556" cy="73152"/>
          </a:xfrm>
          <a:prstGeom prst="rect">
            <a:avLst/>
          </a:prstGeom>
          <a:solidFill>
            <a:srgbClr val="4FC3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TextBox 6"/>
          <p:cNvSpPr txBox="1"/>
          <p:nvPr/>
        </p:nvSpPr>
        <p:spPr>
          <a:xfrm>
            <a:off x="457200" y="1280160"/>
            <a:ext cx="5454396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200" b="1" i="0">
                <a:solidFill>
                  <a:srgbClr val="4FC3F7"/>
                </a:solidFill>
                <a:latin typeface="Arial"/>
              </a:rPr>
              <a:t>🖥️  Desktop App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" y="1828800"/>
            <a:ext cx="5454396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500" b="1" i="0">
                <a:solidFill>
                  <a:srgbClr val="FFFFFF"/>
                </a:solidFill>
                <a:latin typeface="Arial"/>
              </a:rPr>
              <a:t>🔍  Visual Diff Review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57200" y="2121408"/>
            <a:ext cx="5454396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200" b="0" i="0">
                <a:solidFill>
                  <a:srgbClr val="BBBBBB"/>
                </a:solidFill>
                <a:latin typeface="Arial"/>
              </a:rPr>
              <a:t>השוואה ויזואלית של שינויים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57200" y="2395728"/>
            <a:ext cx="5454396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500" b="1" i="0">
                <a:solidFill>
                  <a:srgbClr val="FFFFFF"/>
                </a:solidFill>
                <a:latin typeface="Arial"/>
              </a:rPr>
              <a:t>📱  Live App Preview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57200" y="2688336"/>
            <a:ext cx="5454396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200" b="0" i="0">
                <a:solidFill>
                  <a:srgbClr val="BBBBBB"/>
                </a:solidFill>
                <a:latin typeface="Arial"/>
              </a:rPr>
              <a:t>דפדפן מובנה לצפייה בשינויים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57200" y="2962656"/>
            <a:ext cx="5454396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500" b="1" i="0">
                <a:solidFill>
                  <a:srgbClr val="FFFFFF"/>
                </a:solidFill>
                <a:latin typeface="Arial"/>
              </a:rPr>
              <a:t>🔀  Parallel Sessions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57200" y="3255264"/>
            <a:ext cx="5454396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200" b="0" i="0">
                <a:solidFill>
                  <a:srgbClr val="BBBBBB"/>
                </a:solidFill>
                <a:latin typeface="Arial"/>
              </a:rPr>
              <a:t>סשנים מקבילים עם Git worktree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57200" y="3529584"/>
            <a:ext cx="5454396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500" b="1" i="0">
                <a:solidFill>
                  <a:srgbClr val="FFFFFF"/>
                </a:solidFill>
                <a:latin typeface="Arial"/>
              </a:rPr>
              <a:t>📅  Scheduled Tasks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57200" y="3822192"/>
            <a:ext cx="5454396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200" b="0" i="0">
                <a:solidFill>
                  <a:srgbClr val="BBBBBB"/>
                </a:solidFill>
                <a:latin typeface="Arial"/>
              </a:rPr>
              <a:t>משימות חוזרות עם ממשק גרפי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57200" y="4096512"/>
            <a:ext cx="5454396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500" b="1" i="0">
                <a:solidFill>
                  <a:srgbClr val="FFFFFF"/>
                </a:solidFill>
                <a:latin typeface="Arial"/>
              </a:rPr>
              <a:t>🔌  Connectors UI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57200" y="4389120"/>
            <a:ext cx="5454396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200" b="0" i="0">
                <a:solidFill>
                  <a:srgbClr val="BBBBBB"/>
                </a:solidFill>
                <a:latin typeface="Arial"/>
              </a:rPr>
              <a:t>חיבור שירותים בקלות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57200" y="4663440"/>
            <a:ext cx="5454396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500" b="1" i="0">
                <a:solidFill>
                  <a:srgbClr val="FFFFFF"/>
                </a:solidFill>
                <a:latin typeface="Arial"/>
              </a:rPr>
              <a:t>📎  File Attachments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457200" y="4956048"/>
            <a:ext cx="5454396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200" b="0" i="0">
                <a:solidFill>
                  <a:srgbClr val="BBBBBB"/>
                </a:solidFill>
                <a:latin typeface="Arial"/>
              </a:rPr>
              <a:t>צרף תמונות ו-PDF</a:t>
            </a:r>
          </a:p>
        </p:txBody>
      </p:sp>
      <p:sp>
        <p:nvSpPr>
          <p:cNvPr id="20" name="Rectangle 19"/>
          <p:cNvSpPr/>
          <p:nvPr/>
        </p:nvSpPr>
        <p:spPr>
          <a:xfrm>
            <a:off x="6048756" y="1188720"/>
            <a:ext cx="5591556" cy="4434840"/>
          </a:xfrm>
          <a:prstGeom prst="rect">
            <a:avLst/>
          </a:prstGeom>
          <a:solidFill>
            <a:srgbClr val="1A2A5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1" name="Rectangle 20"/>
          <p:cNvSpPr/>
          <p:nvPr/>
        </p:nvSpPr>
        <p:spPr>
          <a:xfrm>
            <a:off x="6048756" y="1188720"/>
            <a:ext cx="5591556" cy="73152"/>
          </a:xfrm>
          <a:prstGeom prst="rect">
            <a:avLst/>
          </a:prstGeom>
          <a:solidFill>
            <a:srgbClr val="FFD54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2" name="TextBox 21"/>
          <p:cNvSpPr txBox="1"/>
          <p:nvPr/>
        </p:nvSpPr>
        <p:spPr>
          <a:xfrm>
            <a:off x="6140196" y="1280160"/>
            <a:ext cx="5454396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200" b="1" i="0">
                <a:solidFill>
                  <a:srgbClr val="FFD54F"/>
                </a:solidFill>
                <a:latin typeface="Arial"/>
              </a:rPr>
              <a:t>⌨️  CLI Terminal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6140196" y="1828800"/>
            <a:ext cx="5454396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500" b="1" i="0">
                <a:solidFill>
                  <a:srgbClr val="FFFFFF"/>
                </a:solidFill>
                <a:latin typeface="Arial"/>
              </a:rPr>
              <a:t>📜  Scripting &amp; Automation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6140196" y="2121408"/>
            <a:ext cx="5454396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200" b="0" i="0">
                <a:solidFill>
                  <a:srgbClr val="BBBBBB"/>
                </a:solidFill>
                <a:latin typeface="Arial"/>
              </a:rPr>
              <a:t>אוטומציה מלאה, pipes, scripts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140196" y="2395728"/>
            <a:ext cx="5454396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500" b="1" i="0">
                <a:solidFill>
                  <a:srgbClr val="FFFFFF"/>
                </a:solidFill>
                <a:latin typeface="Arial"/>
              </a:rPr>
              <a:t>☁️  כל הספקים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6140196" y="2688336"/>
            <a:ext cx="5454396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200" b="0" i="0">
                <a:solidFill>
                  <a:srgbClr val="BBBBBB"/>
                </a:solidFill>
                <a:latin typeface="Arial"/>
              </a:rPr>
              <a:t>AWS Bedrock, Google Vertex, Azure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6140196" y="2962656"/>
            <a:ext cx="5454396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500" b="1" i="0">
                <a:solidFill>
                  <a:srgbClr val="FFFFFF"/>
                </a:solidFill>
                <a:latin typeface="Arial"/>
              </a:rPr>
              <a:t>🔧  CI/CD Integration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6140196" y="3255264"/>
            <a:ext cx="5454396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200" b="0" i="0">
                <a:solidFill>
                  <a:srgbClr val="BBBBBB"/>
                </a:solidFill>
                <a:latin typeface="Arial"/>
              </a:rPr>
              <a:t>GitHub Actions, GitLab CI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6140196" y="3529584"/>
            <a:ext cx="5454396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500" b="1" i="0">
                <a:solidFill>
                  <a:srgbClr val="FFFFFF"/>
                </a:solidFill>
                <a:latin typeface="Arial"/>
              </a:rPr>
              <a:t>🐧  כל פלטפורמה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6140196" y="3822192"/>
            <a:ext cx="5454396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200" b="0" i="0">
                <a:solidFill>
                  <a:srgbClr val="BBBBBB"/>
                </a:solidFill>
                <a:latin typeface="Arial"/>
              </a:rPr>
              <a:t>Windows, macOS, Linux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6140196" y="4096512"/>
            <a:ext cx="5454396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500" b="1" i="0">
                <a:solidFill>
                  <a:srgbClr val="FFFFFF"/>
                </a:solidFill>
                <a:latin typeface="Arial"/>
              </a:rPr>
              <a:t>⚡  ביצועים גבוהים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6140196" y="4389120"/>
            <a:ext cx="5454396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200" b="0" i="0">
                <a:solidFill>
                  <a:srgbClr val="BBBBBB"/>
                </a:solidFill>
                <a:latin typeface="Arial"/>
              </a:rPr>
              <a:t>הפעלה מהירה, batch processing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6140196" y="4663440"/>
            <a:ext cx="5454396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500" b="1" i="0">
                <a:solidFill>
                  <a:srgbClr val="FFFFFF"/>
                </a:solidFill>
                <a:latin typeface="Arial"/>
              </a:rPr>
              <a:t>🔗  חיבור מתקדם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6140196" y="4956048"/>
            <a:ext cx="5454396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200" b="0" i="0">
                <a:solidFill>
                  <a:srgbClr val="BBBBBB"/>
                </a:solidFill>
                <a:latin typeface="Arial"/>
              </a:rPr>
              <a:t>pipes, stdin/stdout, scripts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365760" y="6199632"/>
            <a:ext cx="11457432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400" b="0" i="0">
                <a:solidFill>
                  <a:srgbClr val="00B4D8"/>
                </a:solidFill>
                <a:latin typeface="Arial"/>
              </a:rPr>
              <a:t>🔄  /desktop — עבור מ-CLI ל-Desktop App  |  /teleport — חדש web session מהטרמינל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01B4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88952" cy="91440"/>
          </a:xfrm>
          <a:prstGeom prst="rect">
            <a:avLst/>
          </a:prstGeom>
          <a:solidFill>
            <a:srgbClr val="81C78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457200" y="164592"/>
            <a:ext cx="11274552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2800" b="1" i="0">
                <a:solidFill>
                  <a:srgbClr val="FFFFFF"/>
                </a:solidFill>
                <a:latin typeface="Arial"/>
              </a:rPr>
              <a:t>✅  סיכום — מה צריך לדעת</a:t>
            </a:r>
          </a:p>
        </p:txBody>
      </p:sp>
      <p:sp>
        <p:nvSpPr>
          <p:cNvPr id="4" name="Rectangle 3"/>
          <p:cNvSpPr/>
          <p:nvPr/>
        </p:nvSpPr>
        <p:spPr>
          <a:xfrm>
            <a:off x="365760" y="822960"/>
            <a:ext cx="3648456" cy="3977639"/>
          </a:xfrm>
          <a:prstGeom prst="rect">
            <a:avLst/>
          </a:prstGeom>
          <a:solidFill>
            <a:srgbClr val="1A2A5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Rectangle 4"/>
          <p:cNvSpPr/>
          <p:nvPr/>
        </p:nvSpPr>
        <p:spPr>
          <a:xfrm>
            <a:off x="365760" y="822960"/>
            <a:ext cx="3648456" cy="64008"/>
          </a:xfrm>
          <a:prstGeom prst="rect">
            <a:avLst/>
          </a:prstGeom>
          <a:solidFill>
            <a:srgbClr val="4FC3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TextBox 5"/>
          <p:cNvSpPr txBox="1"/>
          <p:nvPr/>
        </p:nvSpPr>
        <p:spPr>
          <a:xfrm>
            <a:off x="457200" y="914400"/>
            <a:ext cx="3465576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600" b="1" i="0">
                <a:solidFill>
                  <a:srgbClr val="4FC3F7"/>
                </a:solidFill>
                <a:latin typeface="Arial"/>
              </a:rPr>
              <a:t>🚀 איך להתחיל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1389888"/>
            <a:ext cx="3465576" cy="3200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400">
                <a:solidFill>
                  <a:srgbClr val="CADCFC"/>
                </a:solidFill>
                <a:latin typeface="Courier New"/>
              </a:rPr>
              <a:t>/init — צור CLAUDE.md</a:t>
            </a:r>
          </a:p>
          <a:p>
            <a:pPr algn="r"/>
            <a:r>
              <a:rPr sz="1400">
                <a:solidFill>
                  <a:srgbClr val="CADCFC"/>
                </a:solidFill>
                <a:latin typeface="Courier New"/>
              </a:rPr>
              <a:t>/doctor — בדוק שהכל תקין</a:t>
            </a:r>
          </a:p>
          <a:p>
            <a:pPr algn="r"/>
            <a:r>
              <a:rPr sz="1400">
                <a:solidFill>
                  <a:srgbClr val="CADCFC"/>
                </a:solidFill>
                <a:latin typeface="Arial"/>
              </a:rPr>
              <a:t>claude --model sonnet</a:t>
            </a:r>
          </a:p>
          <a:p>
            <a:pPr algn="r"/>
            <a:r>
              <a:rPr sz="1400">
                <a:solidFill>
                  <a:srgbClr val="CADCFC"/>
                </a:solidFill>
                <a:latin typeface="Arial"/>
              </a:rPr>
              <a:t>הגדר Permission Mode</a:t>
            </a:r>
          </a:p>
          <a:p>
            <a:pPr algn="r"/>
            <a:r>
              <a:rPr sz="1400">
                <a:solidFill>
                  <a:srgbClr val="CADCFC"/>
                </a:solidFill>
                <a:latin typeface="Courier New"/>
              </a:rPr>
              <a:t>/memory — וודא זיכרון פעיל</a:t>
            </a:r>
          </a:p>
        </p:txBody>
      </p:sp>
      <p:sp>
        <p:nvSpPr>
          <p:cNvPr id="8" name="Rectangle 7"/>
          <p:cNvSpPr/>
          <p:nvPr/>
        </p:nvSpPr>
        <p:spPr>
          <a:xfrm>
            <a:off x="4123944" y="822960"/>
            <a:ext cx="3648456" cy="3977639"/>
          </a:xfrm>
          <a:prstGeom prst="rect">
            <a:avLst/>
          </a:prstGeom>
          <a:solidFill>
            <a:srgbClr val="1A2A5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Rectangle 8"/>
          <p:cNvSpPr/>
          <p:nvPr/>
        </p:nvSpPr>
        <p:spPr>
          <a:xfrm>
            <a:off x="4123944" y="822960"/>
            <a:ext cx="3648456" cy="64008"/>
          </a:xfrm>
          <a:prstGeom prst="rect">
            <a:avLst/>
          </a:prstGeom>
          <a:solidFill>
            <a:srgbClr val="81C78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TextBox 9"/>
          <p:cNvSpPr txBox="1"/>
          <p:nvPr/>
        </p:nvSpPr>
        <p:spPr>
          <a:xfrm>
            <a:off x="4215384" y="914400"/>
            <a:ext cx="3465576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600" b="1" i="0">
                <a:solidFill>
                  <a:srgbClr val="81C784"/>
                </a:solidFill>
                <a:latin typeface="Arial"/>
              </a:rPr>
              <a:t>💡 טיפי Pro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215384" y="1389888"/>
            <a:ext cx="3465576" cy="3200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400">
                <a:solidFill>
                  <a:srgbClr val="CADCFC"/>
                </a:solidFill>
                <a:latin typeface="Arial"/>
              </a:rPr>
              <a:t>Shift+Tab = החלפת מצב</a:t>
            </a:r>
          </a:p>
          <a:p>
            <a:pPr algn="r"/>
            <a:r>
              <a:rPr sz="1400">
                <a:solidFill>
                  <a:srgbClr val="CADCFC"/>
                </a:solidFill>
                <a:latin typeface="Courier New"/>
              </a:rPr>
              <a:t>/compact focus on X</a:t>
            </a:r>
          </a:p>
          <a:p>
            <a:pPr algn="r"/>
            <a:r>
              <a:rPr sz="1400">
                <a:solidFill>
                  <a:srgbClr val="CADCFC"/>
                </a:solidFill>
                <a:latin typeface="Arial"/>
              </a:rPr>
              <a:t>הפרד skills מ-CLAUDE.md</a:t>
            </a:r>
          </a:p>
          <a:p>
            <a:pPr algn="r"/>
            <a:r>
              <a:rPr sz="1400">
                <a:solidFill>
                  <a:srgbClr val="CADCFC"/>
                </a:solidFill>
                <a:latin typeface="Arial"/>
              </a:rPr>
              <a:t>Hooks לפורמט קוד אוטומטי</a:t>
            </a:r>
          </a:p>
          <a:p>
            <a:pPr algn="r"/>
            <a:r>
              <a:rPr sz="1400">
                <a:solidFill>
                  <a:srgbClr val="CADCFC"/>
                </a:solidFill>
                <a:latin typeface="Courier New"/>
              </a:rPr>
              <a:t>/effort low לשאלות פשוטות</a:t>
            </a:r>
          </a:p>
        </p:txBody>
      </p:sp>
      <p:sp>
        <p:nvSpPr>
          <p:cNvPr id="12" name="Rectangle 11"/>
          <p:cNvSpPr/>
          <p:nvPr/>
        </p:nvSpPr>
        <p:spPr>
          <a:xfrm>
            <a:off x="7882128" y="822960"/>
            <a:ext cx="3648456" cy="3977639"/>
          </a:xfrm>
          <a:prstGeom prst="rect">
            <a:avLst/>
          </a:prstGeom>
          <a:solidFill>
            <a:srgbClr val="1A2A5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Rectangle 12"/>
          <p:cNvSpPr/>
          <p:nvPr/>
        </p:nvSpPr>
        <p:spPr>
          <a:xfrm>
            <a:off x="7882128" y="822960"/>
            <a:ext cx="3648456" cy="64008"/>
          </a:xfrm>
          <a:prstGeom prst="rect">
            <a:avLst/>
          </a:prstGeom>
          <a:solidFill>
            <a:srgbClr val="FFD54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4" name="TextBox 13"/>
          <p:cNvSpPr txBox="1"/>
          <p:nvPr/>
        </p:nvSpPr>
        <p:spPr>
          <a:xfrm>
            <a:off x="7973568" y="914400"/>
            <a:ext cx="3465576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600" b="1" i="0">
                <a:solidFill>
                  <a:srgbClr val="FFD54F"/>
                </a:solidFill>
                <a:latin typeface="Arial"/>
              </a:rPr>
              <a:t>⚠️ מה לא לעשות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973568" y="1389888"/>
            <a:ext cx="3465576" cy="3200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400">
                <a:solidFill>
                  <a:srgbClr val="FF6B6B"/>
                </a:solidFill>
                <a:latin typeface="Arial"/>
              </a:rPr>
              <a:t>❌ bypassPermissions</a:t>
            </a:r>
          </a:p>
          <a:p>
            <a:pPr algn="r"/>
            <a:r>
              <a:rPr sz="1400">
                <a:solidFill>
                  <a:srgbClr val="FF6B6B"/>
                </a:solidFill>
                <a:latin typeface="Arial"/>
              </a:rPr>
              <a:t>❌ MCP לא-מאומת</a:t>
            </a:r>
          </a:p>
          <a:p>
            <a:pPr algn="r"/>
            <a:r>
              <a:rPr sz="1400">
                <a:solidFill>
                  <a:srgbClr val="FF6B6B"/>
                </a:solidFill>
                <a:latin typeface="Arial"/>
              </a:rPr>
              <a:t>❌ 'שפר את הכל'</a:t>
            </a:r>
          </a:p>
          <a:p>
            <a:pPr algn="r"/>
            <a:r>
              <a:rPr sz="1400">
                <a:solidFill>
                  <a:srgbClr val="FF6B6B"/>
                </a:solidFill>
                <a:latin typeface="Arial"/>
              </a:rPr>
              <a:t>❌ context ענק ללא /compact</a:t>
            </a:r>
          </a:p>
          <a:p>
            <a:pPr algn="r"/>
            <a:r>
              <a:rPr sz="1400">
                <a:solidFill>
                  <a:srgbClr val="FF6B6B"/>
                </a:solidFill>
                <a:latin typeface="Arial"/>
              </a:rPr>
              <a:t>❌ Opus לכל דבר</a:t>
            </a:r>
          </a:p>
        </p:txBody>
      </p:sp>
      <p:sp>
        <p:nvSpPr>
          <p:cNvPr id="16" name="Rectangle 15"/>
          <p:cNvSpPr/>
          <p:nvPr/>
        </p:nvSpPr>
        <p:spPr>
          <a:xfrm>
            <a:off x="365760" y="4956048"/>
            <a:ext cx="11457432" cy="1143000"/>
          </a:xfrm>
          <a:prstGeom prst="rect">
            <a:avLst/>
          </a:prstGeom>
          <a:solidFill>
            <a:srgbClr val="0D2A5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7" name="TextBox 16"/>
          <p:cNvSpPr txBox="1"/>
          <p:nvPr/>
        </p:nvSpPr>
        <p:spPr>
          <a:xfrm>
            <a:off x="548640" y="5029200"/>
            <a:ext cx="11091672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800" b="1" i="0">
                <a:solidFill>
                  <a:srgbClr val="FFFFFF"/>
                </a:solidFill>
                <a:latin typeface="Arial"/>
              </a:rPr>
              <a:t>✨  Claude Code Desktop — הכלי הכי עוצמתי לעבודה עם AI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548640" y="5468112"/>
            <a:ext cx="11091672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500" b="0" i="0">
                <a:solidFill>
                  <a:srgbClr val="4FC3F7"/>
                </a:solidFill>
                <a:latin typeface="Arial"/>
              </a:rPr>
              <a:t>מתחיל מ-Sonnet · עולה ל-Opus כשצריך · חוזר ל-Haiku לתת-משימות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548640" y="5852160"/>
            <a:ext cx="11091672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0" i="0">
                <a:solidFill>
                  <a:srgbClr val="CADCFC"/>
                </a:solidFill>
                <a:latin typeface="Arial"/>
              </a:rPr>
              <a:t>Smart  ·  Fast  ·  Affordable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365760" y="6492240"/>
            <a:ext cx="11457432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0" i="0">
                <a:solidFill>
                  <a:srgbClr val="556688"/>
                </a:solidFill>
                <a:latin typeface="Arial"/>
              </a:rPr>
              <a:t>🎓  Talya AI Maor  |  talyatal5@gmail.com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01B4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88952" cy="64008"/>
          </a:xfrm>
          <a:prstGeom prst="rect">
            <a:avLst/>
          </a:prstGeom>
          <a:solidFill>
            <a:srgbClr val="4FC3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457200" y="109728"/>
            <a:ext cx="11274552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3200" b="1" i="0">
                <a:solidFill>
                  <a:srgbClr val="FFFFFF"/>
                </a:solidFill>
                <a:latin typeface="Arial"/>
              </a:rPr>
              <a:t>מה זה Claude Code?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640080"/>
            <a:ext cx="11274552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600" b="0" i="0">
                <a:solidFill>
                  <a:srgbClr val="CADCFC"/>
                </a:solidFill>
                <a:latin typeface="Arial"/>
              </a:rPr>
              <a:t>כלי בינה מלאכותית שעושה — לא רק מדבר</a:t>
            </a:r>
          </a:p>
        </p:txBody>
      </p:sp>
      <p:sp>
        <p:nvSpPr>
          <p:cNvPr id="5" name="Rectangle 4"/>
          <p:cNvSpPr/>
          <p:nvPr/>
        </p:nvSpPr>
        <p:spPr>
          <a:xfrm>
            <a:off x="365760" y="1097280"/>
            <a:ext cx="11457432" cy="1005840"/>
          </a:xfrm>
          <a:prstGeom prst="rect">
            <a:avLst/>
          </a:prstGeom>
          <a:solidFill>
            <a:srgbClr val="1A2A5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Rectangle 5"/>
          <p:cNvSpPr/>
          <p:nvPr/>
        </p:nvSpPr>
        <p:spPr>
          <a:xfrm>
            <a:off x="365760" y="1097280"/>
            <a:ext cx="91440" cy="1005840"/>
          </a:xfrm>
          <a:prstGeom prst="rect">
            <a:avLst/>
          </a:prstGeom>
          <a:solidFill>
            <a:srgbClr val="4FC3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TextBox 6"/>
          <p:cNvSpPr txBox="1"/>
          <p:nvPr/>
        </p:nvSpPr>
        <p:spPr>
          <a:xfrm>
            <a:off x="548640" y="1170432"/>
            <a:ext cx="11091672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800" b="0" i="0">
                <a:solidFill>
                  <a:srgbClr val="FFFFFF"/>
                </a:solidFill>
                <a:latin typeface="Arial"/>
              </a:rPr>
              <a:t>Claude Code הוא עוזר AI שיכול לקרוא קבצים, לכתוב קוד, להריץ פקודות ולבצע משימות — בצורה אוטומטית ועצמאית.</a:t>
            </a:r>
          </a:p>
        </p:txBody>
      </p:sp>
      <p:sp>
        <p:nvSpPr>
          <p:cNvPr id="8" name="Rectangle 7"/>
          <p:cNvSpPr/>
          <p:nvPr/>
        </p:nvSpPr>
        <p:spPr>
          <a:xfrm>
            <a:off x="365760" y="2331720"/>
            <a:ext cx="3560064" cy="1371600"/>
          </a:xfrm>
          <a:prstGeom prst="rect">
            <a:avLst/>
          </a:prstGeom>
          <a:solidFill>
            <a:srgbClr val="1A2A5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Rectangle 8"/>
          <p:cNvSpPr/>
          <p:nvPr/>
        </p:nvSpPr>
        <p:spPr>
          <a:xfrm>
            <a:off x="365760" y="2331720"/>
            <a:ext cx="3560064" cy="64008"/>
          </a:xfrm>
          <a:prstGeom prst="rect">
            <a:avLst/>
          </a:prstGeom>
          <a:solidFill>
            <a:srgbClr val="4FC3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Rectangle 9"/>
          <p:cNvSpPr/>
          <p:nvPr/>
        </p:nvSpPr>
        <p:spPr>
          <a:xfrm>
            <a:off x="548640" y="2423160"/>
            <a:ext cx="502920" cy="502920"/>
          </a:xfrm>
          <a:prstGeom prst="rect">
            <a:avLst/>
          </a:prstGeom>
          <a:solidFill>
            <a:srgbClr val="4FC3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TextBox 10"/>
          <p:cNvSpPr txBox="1"/>
          <p:nvPr/>
        </p:nvSpPr>
        <p:spPr>
          <a:xfrm>
            <a:off x="548640" y="2395728"/>
            <a:ext cx="50292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400" b="1" i="0">
                <a:solidFill>
                  <a:srgbClr val="101B4E"/>
                </a:solidFill>
                <a:latin typeface="Arial"/>
              </a:rPr>
              <a:t>1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143000" y="2423160"/>
            <a:ext cx="2645664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800" b="1" i="0">
                <a:solidFill>
                  <a:srgbClr val="4FC3F7"/>
                </a:solidFill>
                <a:latin typeface="Arial"/>
              </a:rPr>
              <a:t>אסוף הקשר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57200" y="2944368"/>
            <a:ext cx="3377184" cy="685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400" b="0" i="0">
                <a:solidFill>
                  <a:srgbClr val="CADCFC"/>
                </a:solidFill>
                <a:latin typeface="Arial"/>
              </a:rPr>
              <a:t>Claude קורא וסורק את הקבצים הרלוונטיים</a:t>
            </a:r>
          </a:p>
        </p:txBody>
      </p:sp>
      <p:sp>
        <p:nvSpPr>
          <p:cNvPr id="14" name="Rectangle 13"/>
          <p:cNvSpPr/>
          <p:nvPr/>
        </p:nvSpPr>
        <p:spPr>
          <a:xfrm>
            <a:off x="4062984" y="2331720"/>
            <a:ext cx="3560064" cy="1371600"/>
          </a:xfrm>
          <a:prstGeom prst="rect">
            <a:avLst/>
          </a:prstGeom>
          <a:solidFill>
            <a:srgbClr val="1A2A5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5" name="Rectangle 14"/>
          <p:cNvSpPr/>
          <p:nvPr/>
        </p:nvSpPr>
        <p:spPr>
          <a:xfrm>
            <a:off x="4062984" y="2331720"/>
            <a:ext cx="3560064" cy="64008"/>
          </a:xfrm>
          <a:prstGeom prst="rect">
            <a:avLst/>
          </a:prstGeom>
          <a:solidFill>
            <a:srgbClr val="00B4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6" name="Rectangle 15"/>
          <p:cNvSpPr/>
          <p:nvPr/>
        </p:nvSpPr>
        <p:spPr>
          <a:xfrm>
            <a:off x="4245864" y="2423160"/>
            <a:ext cx="502920" cy="502920"/>
          </a:xfrm>
          <a:prstGeom prst="rect">
            <a:avLst/>
          </a:prstGeom>
          <a:solidFill>
            <a:srgbClr val="00B4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7" name="TextBox 16"/>
          <p:cNvSpPr txBox="1"/>
          <p:nvPr/>
        </p:nvSpPr>
        <p:spPr>
          <a:xfrm>
            <a:off x="4245864" y="2395728"/>
            <a:ext cx="50292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400" b="1" i="0">
                <a:solidFill>
                  <a:srgbClr val="101B4E"/>
                </a:solidFill>
                <a:latin typeface="Arial"/>
              </a:rPr>
              <a:t>2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840224" y="2423160"/>
            <a:ext cx="2645664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800" b="1" i="0">
                <a:solidFill>
                  <a:srgbClr val="00B4D8"/>
                </a:solidFill>
                <a:latin typeface="Arial"/>
              </a:rPr>
              <a:t>בצע פעולה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4154424" y="2944368"/>
            <a:ext cx="3377184" cy="685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400" b="0" i="0">
                <a:solidFill>
                  <a:srgbClr val="CADCFC"/>
                </a:solidFill>
                <a:latin typeface="Arial"/>
              </a:rPr>
              <a:t>עורך קבצים, מריץ פקודות, משתמש בכלים</a:t>
            </a:r>
          </a:p>
        </p:txBody>
      </p:sp>
      <p:sp>
        <p:nvSpPr>
          <p:cNvPr id="20" name="Rectangle 19"/>
          <p:cNvSpPr/>
          <p:nvPr/>
        </p:nvSpPr>
        <p:spPr>
          <a:xfrm>
            <a:off x="7760208" y="2331720"/>
            <a:ext cx="3560064" cy="1371600"/>
          </a:xfrm>
          <a:prstGeom prst="rect">
            <a:avLst/>
          </a:prstGeom>
          <a:solidFill>
            <a:srgbClr val="1A2A5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1" name="Rectangle 20"/>
          <p:cNvSpPr/>
          <p:nvPr/>
        </p:nvSpPr>
        <p:spPr>
          <a:xfrm>
            <a:off x="7760208" y="2331720"/>
            <a:ext cx="3560064" cy="64008"/>
          </a:xfrm>
          <a:prstGeom prst="rect">
            <a:avLst/>
          </a:prstGeom>
          <a:solidFill>
            <a:srgbClr val="81C78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2" name="Rectangle 21"/>
          <p:cNvSpPr/>
          <p:nvPr/>
        </p:nvSpPr>
        <p:spPr>
          <a:xfrm>
            <a:off x="7943088" y="2423160"/>
            <a:ext cx="502920" cy="502920"/>
          </a:xfrm>
          <a:prstGeom prst="rect">
            <a:avLst/>
          </a:prstGeom>
          <a:solidFill>
            <a:srgbClr val="81C78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3" name="TextBox 22"/>
          <p:cNvSpPr txBox="1"/>
          <p:nvPr/>
        </p:nvSpPr>
        <p:spPr>
          <a:xfrm>
            <a:off x="7943088" y="2395728"/>
            <a:ext cx="50292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400" b="1" i="0">
                <a:solidFill>
                  <a:srgbClr val="101B4E"/>
                </a:solidFill>
                <a:latin typeface="Arial"/>
              </a:rPr>
              <a:t>3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8537448" y="2423160"/>
            <a:ext cx="2645664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800" b="1" i="0">
                <a:solidFill>
                  <a:srgbClr val="81C784"/>
                </a:solidFill>
                <a:latin typeface="Arial"/>
              </a:rPr>
              <a:t>בדוק תוצאה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7851648" y="2944368"/>
            <a:ext cx="3377184" cy="685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400" b="0" i="0">
                <a:solidFill>
                  <a:srgbClr val="CADCFC"/>
                </a:solidFill>
                <a:latin typeface="Arial"/>
              </a:rPr>
              <a:t>מריץ בדיקות, מוודא תקינות, מתקן שגיאות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365760" y="3886200"/>
            <a:ext cx="11457432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800" b="1" i="0">
                <a:solidFill>
                  <a:srgbClr val="FFD54F"/>
                </a:solidFill>
                <a:latin typeface="Arial"/>
              </a:rPr>
              <a:t>🖥️ איפה רץ?</a:t>
            </a:r>
          </a:p>
        </p:txBody>
      </p:sp>
      <p:sp>
        <p:nvSpPr>
          <p:cNvPr id="27" name="Rectangle 26"/>
          <p:cNvSpPr/>
          <p:nvPr/>
        </p:nvSpPr>
        <p:spPr>
          <a:xfrm>
            <a:off x="365760" y="4343400"/>
            <a:ext cx="1417320" cy="457200"/>
          </a:xfrm>
          <a:prstGeom prst="rect">
            <a:avLst/>
          </a:prstGeom>
          <a:solidFill>
            <a:srgbClr val="162A7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8" name="TextBox 27"/>
          <p:cNvSpPr txBox="1"/>
          <p:nvPr/>
        </p:nvSpPr>
        <p:spPr>
          <a:xfrm>
            <a:off x="365760" y="4361688"/>
            <a:ext cx="141732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0" i="0">
                <a:solidFill>
                  <a:srgbClr val="CADCFC"/>
                </a:solidFill>
                <a:latin typeface="Arial"/>
              </a:rPr>
              <a:t>Terminal</a:t>
            </a:r>
          </a:p>
        </p:txBody>
      </p:sp>
      <p:sp>
        <p:nvSpPr>
          <p:cNvPr id="29" name="Rectangle 28"/>
          <p:cNvSpPr/>
          <p:nvPr/>
        </p:nvSpPr>
        <p:spPr>
          <a:xfrm>
            <a:off x="1856232" y="4343400"/>
            <a:ext cx="1417320" cy="457200"/>
          </a:xfrm>
          <a:prstGeom prst="rect">
            <a:avLst/>
          </a:prstGeom>
          <a:solidFill>
            <a:srgbClr val="162A7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0" name="TextBox 29"/>
          <p:cNvSpPr txBox="1"/>
          <p:nvPr/>
        </p:nvSpPr>
        <p:spPr>
          <a:xfrm>
            <a:off x="1856232" y="4361688"/>
            <a:ext cx="141732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0" i="0">
                <a:solidFill>
                  <a:srgbClr val="CADCFC"/>
                </a:solidFill>
                <a:latin typeface="Arial"/>
              </a:rPr>
              <a:t>VS Code</a:t>
            </a:r>
          </a:p>
        </p:txBody>
      </p:sp>
      <p:sp>
        <p:nvSpPr>
          <p:cNvPr id="31" name="Rectangle 30"/>
          <p:cNvSpPr/>
          <p:nvPr/>
        </p:nvSpPr>
        <p:spPr>
          <a:xfrm>
            <a:off x="3346704" y="4343400"/>
            <a:ext cx="1417320" cy="457200"/>
          </a:xfrm>
          <a:prstGeom prst="rect">
            <a:avLst/>
          </a:prstGeom>
          <a:solidFill>
            <a:srgbClr val="162A7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2" name="TextBox 31"/>
          <p:cNvSpPr txBox="1"/>
          <p:nvPr/>
        </p:nvSpPr>
        <p:spPr>
          <a:xfrm>
            <a:off x="3346704" y="4361688"/>
            <a:ext cx="141732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0" i="0">
                <a:solidFill>
                  <a:srgbClr val="CADCFC"/>
                </a:solidFill>
                <a:latin typeface="Arial"/>
              </a:rPr>
              <a:t>Desktop App</a:t>
            </a:r>
          </a:p>
        </p:txBody>
      </p:sp>
      <p:sp>
        <p:nvSpPr>
          <p:cNvPr id="33" name="Rectangle 32"/>
          <p:cNvSpPr/>
          <p:nvPr/>
        </p:nvSpPr>
        <p:spPr>
          <a:xfrm>
            <a:off x="4837176" y="4343400"/>
            <a:ext cx="1417320" cy="457200"/>
          </a:xfrm>
          <a:prstGeom prst="rect">
            <a:avLst/>
          </a:prstGeom>
          <a:solidFill>
            <a:srgbClr val="162A7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4" name="TextBox 33"/>
          <p:cNvSpPr txBox="1"/>
          <p:nvPr/>
        </p:nvSpPr>
        <p:spPr>
          <a:xfrm>
            <a:off x="4837176" y="4361688"/>
            <a:ext cx="141732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0" i="0">
                <a:solidFill>
                  <a:srgbClr val="CADCFC"/>
                </a:solidFill>
                <a:latin typeface="Arial"/>
              </a:rPr>
              <a:t>Claude.ai</a:t>
            </a:r>
          </a:p>
        </p:txBody>
      </p:sp>
      <p:sp>
        <p:nvSpPr>
          <p:cNvPr id="35" name="Rectangle 34"/>
          <p:cNvSpPr/>
          <p:nvPr/>
        </p:nvSpPr>
        <p:spPr>
          <a:xfrm>
            <a:off x="6327648" y="4343400"/>
            <a:ext cx="1417320" cy="457200"/>
          </a:xfrm>
          <a:prstGeom prst="rect">
            <a:avLst/>
          </a:prstGeom>
          <a:solidFill>
            <a:srgbClr val="162A7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6" name="TextBox 35"/>
          <p:cNvSpPr txBox="1"/>
          <p:nvPr/>
        </p:nvSpPr>
        <p:spPr>
          <a:xfrm>
            <a:off x="6327648" y="4361688"/>
            <a:ext cx="141732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0" i="0">
                <a:solidFill>
                  <a:srgbClr val="CADCFC"/>
                </a:solidFill>
                <a:latin typeface="Arial"/>
              </a:rPr>
              <a:t>Slack</a:t>
            </a:r>
          </a:p>
        </p:txBody>
      </p:sp>
      <p:sp>
        <p:nvSpPr>
          <p:cNvPr id="37" name="Rectangle 36"/>
          <p:cNvSpPr/>
          <p:nvPr/>
        </p:nvSpPr>
        <p:spPr>
          <a:xfrm>
            <a:off x="7818120" y="4343400"/>
            <a:ext cx="1417320" cy="457200"/>
          </a:xfrm>
          <a:prstGeom prst="rect">
            <a:avLst/>
          </a:prstGeom>
          <a:solidFill>
            <a:srgbClr val="162A7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8" name="TextBox 37"/>
          <p:cNvSpPr txBox="1"/>
          <p:nvPr/>
        </p:nvSpPr>
        <p:spPr>
          <a:xfrm>
            <a:off x="7818120" y="4361688"/>
            <a:ext cx="141732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0" i="0">
                <a:solidFill>
                  <a:srgbClr val="CADCFC"/>
                </a:solidFill>
                <a:latin typeface="Arial"/>
              </a:rPr>
              <a:t>iOS</a:t>
            </a:r>
          </a:p>
        </p:txBody>
      </p:sp>
      <p:sp>
        <p:nvSpPr>
          <p:cNvPr id="39" name="Rectangle 38"/>
          <p:cNvSpPr/>
          <p:nvPr/>
        </p:nvSpPr>
        <p:spPr>
          <a:xfrm>
            <a:off x="9308592" y="4343400"/>
            <a:ext cx="1417320" cy="457200"/>
          </a:xfrm>
          <a:prstGeom prst="rect">
            <a:avLst/>
          </a:prstGeom>
          <a:solidFill>
            <a:srgbClr val="162A7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0" name="TextBox 39"/>
          <p:cNvSpPr txBox="1"/>
          <p:nvPr/>
        </p:nvSpPr>
        <p:spPr>
          <a:xfrm>
            <a:off x="9308592" y="4361688"/>
            <a:ext cx="141732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0" i="0">
                <a:solidFill>
                  <a:srgbClr val="CADCFC"/>
                </a:solidFill>
                <a:latin typeface="Arial"/>
              </a:rPr>
              <a:t>CI/CD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62A7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88952" cy="64008"/>
          </a:xfrm>
          <a:prstGeom prst="rect">
            <a:avLst/>
          </a:prstGeom>
          <a:solidFill>
            <a:srgbClr val="CE93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457200" y="109728"/>
            <a:ext cx="11274552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3200" b="1" i="0">
                <a:solidFill>
                  <a:srgbClr val="FFFFFF"/>
                </a:solidFill>
                <a:latin typeface="Arial"/>
              </a:rPr>
              <a:t>ההבדלים בין הממשקים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640080"/>
            <a:ext cx="11274552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600" b="0" i="0">
                <a:solidFill>
                  <a:srgbClr val="CADCFC"/>
                </a:solidFill>
                <a:latin typeface="Arial"/>
              </a:rPr>
              <a:t>כל כלי מתאים למטרה שונה</a:t>
            </a:r>
          </a:p>
        </p:txBody>
      </p:sp>
      <p:sp>
        <p:nvSpPr>
          <p:cNvPr id="5" name="Rectangle 4"/>
          <p:cNvSpPr/>
          <p:nvPr/>
        </p:nvSpPr>
        <p:spPr>
          <a:xfrm>
            <a:off x="365760" y="1234440"/>
            <a:ext cx="2286000" cy="621792"/>
          </a:xfrm>
          <a:prstGeom prst="rect">
            <a:avLst/>
          </a:prstGeom>
          <a:solidFill>
            <a:srgbClr val="1A2A5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TextBox 5"/>
          <p:cNvSpPr txBox="1"/>
          <p:nvPr/>
        </p:nvSpPr>
        <p:spPr>
          <a:xfrm>
            <a:off x="411480" y="1307592"/>
            <a:ext cx="2194560" cy="5303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500" b="1" i="0">
                <a:solidFill>
                  <a:srgbClr val="CADCFC"/>
                </a:solidFill>
                <a:latin typeface="Arial"/>
              </a:rPr>
              <a:t>תכונה</a:t>
            </a:r>
          </a:p>
        </p:txBody>
      </p:sp>
      <p:sp>
        <p:nvSpPr>
          <p:cNvPr id="7" name="Rectangle 6"/>
          <p:cNvSpPr/>
          <p:nvPr/>
        </p:nvSpPr>
        <p:spPr>
          <a:xfrm>
            <a:off x="2651760" y="1234440"/>
            <a:ext cx="2286000" cy="621792"/>
          </a:xfrm>
          <a:prstGeom prst="rect">
            <a:avLst/>
          </a:prstGeom>
          <a:solidFill>
            <a:srgbClr val="1E5BC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TextBox 7"/>
          <p:cNvSpPr txBox="1"/>
          <p:nvPr/>
        </p:nvSpPr>
        <p:spPr>
          <a:xfrm>
            <a:off x="2697480" y="1307592"/>
            <a:ext cx="2194560" cy="5303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500" b="1" i="0">
                <a:solidFill>
                  <a:srgbClr val="FFFFFF"/>
                </a:solidFill>
                <a:latin typeface="Arial"/>
              </a:rPr>
              <a:t>Claude.ai
(Web)</a:t>
            </a:r>
          </a:p>
        </p:txBody>
      </p:sp>
      <p:sp>
        <p:nvSpPr>
          <p:cNvPr id="9" name="Rectangle 8"/>
          <p:cNvSpPr/>
          <p:nvPr/>
        </p:nvSpPr>
        <p:spPr>
          <a:xfrm>
            <a:off x="4937760" y="1234440"/>
            <a:ext cx="3200400" cy="621792"/>
          </a:xfrm>
          <a:prstGeom prst="rect">
            <a:avLst/>
          </a:prstGeom>
          <a:solidFill>
            <a:srgbClr val="1E5BC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TextBox 9"/>
          <p:cNvSpPr txBox="1"/>
          <p:nvPr/>
        </p:nvSpPr>
        <p:spPr>
          <a:xfrm>
            <a:off x="4983480" y="1307592"/>
            <a:ext cx="3108960" cy="5303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500" b="1" i="0">
                <a:solidFill>
                  <a:srgbClr val="FFFFFF"/>
                </a:solidFill>
                <a:latin typeface="Arial"/>
              </a:rPr>
              <a:t>Claude Code
(CLI/Desktop)</a:t>
            </a:r>
          </a:p>
        </p:txBody>
      </p:sp>
      <p:sp>
        <p:nvSpPr>
          <p:cNvPr id="11" name="Rectangle 10"/>
          <p:cNvSpPr/>
          <p:nvPr/>
        </p:nvSpPr>
        <p:spPr>
          <a:xfrm>
            <a:off x="8138160" y="1234440"/>
            <a:ext cx="2560320" cy="621792"/>
          </a:xfrm>
          <a:prstGeom prst="rect">
            <a:avLst/>
          </a:prstGeom>
          <a:solidFill>
            <a:srgbClr val="1E5BC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TextBox 11"/>
          <p:cNvSpPr txBox="1"/>
          <p:nvPr/>
        </p:nvSpPr>
        <p:spPr>
          <a:xfrm>
            <a:off x="8183880" y="1307592"/>
            <a:ext cx="2468880" cy="5303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500" b="1" i="0">
                <a:solidFill>
                  <a:srgbClr val="FFFFFF"/>
                </a:solidFill>
                <a:latin typeface="Arial"/>
              </a:rPr>
              <a:t>Claude API</a:t>
            </a:r>
          </a:p>
        </p:txBody>
      </p:sp>
      <p:sp>
        <p:nvSpPr>
          <p:cNvPr id="13" name="Rectangle 12"/>
          <p:cNvSpPr/>
          <p:nvPr/>
        </p:nvSpPr>
        <p:spPr>
          <a:xfrm>
            <a:off x="365760" y="1856232"/>
            <a:ext cx="2286000" cy="621792"/>
          </a:xfrm>
          <a:prstGeom prst="rect">
            <a:avLst/>
          </a:prstGeom>
          <a:solidFill>
            <a:srgbClr val="14224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4" name="TextBox 13"/>
          <p:cNvSpPr txBox="1"/>
          <p:nvPr/>
        </p:nvSpPr>
        <p:spPr>
          <a:xfrm>
            <a:off x="411480" y="1947672"/>
            <a:ext cx="2194560" cy="5303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0" i="0">
                <a:solidFill>
                  <a:srgbClr val="CADCFC"/>
                </a:solidFill>
                <a:latin typeface="Arial"/>
              </a:rPr>
              <a:t>מטרה</a:t>
            </a:r>
          </a:p>
        </p:txBody>
      </p:sp>
      <p:sp>
        <p:nvSpPr>
          <p:cNvPr id="15" name="Rectangle 14"/>
          <p:cNvSpPr/>
          <p:nvPr/>
        </p:nvSpPr>
        <p:spPr>
          <a:xfrm>
            <a:off x="2651760" y="1856232"/>
            <a:ext cx="2286000" cy="621792"/>
          </a:xfrm>
          <a:prstGeom prst="rect">
            <a:avLst/>
          </a:prstGeom>
          <a:solidFill>
            <a:srgbClr val="0F1E4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6" name="TextBox 15"/>
          <p:cNvSpPr txBox="1"/>
          <p:nvPr/>
        </p:nvSpPr>
        <p:spPr>
          <a:xfrm>
            <a:off x="2697480" y="1947672"/>
            <a:ext cx="2194560" cy="5303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0" i="0">
                <a:solidFill>
                  <a:srgbClr val="CADCFC"/>
                </a:solidFill>
                <a:latin typeface="Arial"/>
              </a:rPr>
              <a:t>צ'אט כללי</a:t>
            </a:r>
          </a:p>
        </p:txBody>
      </p:sp>
      <p:sp>
        <p:nvSpPr>
          <p:cNvPr id="17" name="Rectangle 16"/>
          <p:cNvSpPr/>
          <p:nvPr/>
        </p:nvSpPr>
        <p:spPr>
          <a:xfrm>
            <a:off x="4937760" y="1856232"/>
            <a:ext cx="3200400" cy="621792"/>
          </a:xfrm>
          <a:prstGeom prst="rect">
            <a:avLst/>
          </a:prstGeom>
          <a:solidFill>
            <a:srgbClr val="0F1E4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8" name="TextBox 17"/>
          <p:cNvSpPr txBox="1"/>
          <p:nvPr/>
        </p:nvSpPr>
        <p:spPr>
          <a:xfrm>
            <a:off x="4983480" y="1947672"/>
            <a:ext cx="3108960" cy="5303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0" i="0">
                <a:solidFill>
                  <a:srgbClr val="CADCFC"/>
                </a:solidFill>
                <a:latin typeface="Arial"/>
              </a:rPr>
              <a:t>כלי פיתוח AI</a:t>
            </a:r>
          </a:p>
        </p:txBody>
      </p:sp>
      <p:sp>
        <p:nvSpPr>
          <p:cNvPr id="19" name="Rectangle 18"/>
          <p:cNvSpPr/>
          <p:nvPr/>
        </p:nvSpPr>
        <p:spPr>
          <a:xfrm>
            <a:off x="8138160" y="1856232"/>
            <a:ext cx="2560320" cy="621792"/>
          </a:xfrm>
          <a:prstGeom prst="rect">
            <a:avLst/>
          </a:prstGeom>
          <a:solidFill>
            <a:srgbClr val="0F1E4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0" name="TextBox 19"/>
          <p:cNvSpPr txBox="1"/>
          <p:nvPr/>
        </p:nvSpPr>
        <p:spPr>
          <a:xfrm>
            <a:off x="8183880" y="1947672"/>
            <a:ext cx="2468880" cy="5303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0" i="0">
                <a:solidFill>
                  <a:srgbClr val="CADCFC"/>
                </a:solidFill>
                <a:latin typeface="Arial"/>
              </a:rPr>
              <a:t>בניית אפליקציות</a:t>
            </a:r>
          </a:p>
        </p:txBody>
      </p:sp>
      <p:sp>
        <p:nvSpPr>
          <p:cNvPr id="21" name="Rectangle 20"/>
          <p:cNvSpPr/>
          <p:nvPr/>
        </p:nvSpPr>
        <p:spPr>
          <a:xfrm>
            <a:off x="365760" y="2478024"/>
            <a:ext cx="2286000" cy="621792"/>
          </a:xfrm>
          <a:prstGeom prst="rect">
            <a:avLst/>
          </a:prstGeom>
          <a:solidFill>
            <a:srgbClr val="14224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2" name="TextBox 21"/>
          <p:cNvSpPr txBox="1"/>
          <p:nvPr/>
        </p:nvSpPr>
        <p:spPr>
          <a:xfrm>
            <a:off x="411480" y="2569464"/>
            <a:ext cx="2194560" cy="5303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0" i="0">
                <a:solidFill>
                  <a:srgbClr val="CADCFC"/>
                </a:solidFill>
                <a:latin typeface="Arial"/>
              </a:rPr>
              <a:t>עריכת קבצים</a:t>
            </a:r>
          </a:p>
        </p:txBody>
      </p:sp>
      <p:sp>
        <p:nvSpPr>
          <p:cNvPr id="23" name="Rectangle 22"/>
          <p:cNvSpPr/>
          <p:nvPr/>
        </p:nvSpPr>
        <p:spPr>
          <a:xfrm>
            <a:off x="2651760" y="2478024"/>
            <a:ext cx="2286000" cy="621792"/>
          </a:xfrm>
          <a:prstGeom prst="rect">
            <a:avLst/>
          </a:prstGeom>
          <a:solidFill>
            <a:srgbClr val="1A2A5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4" name="TextBox 23"/>
          <p:cNvSpPr txBox="1"/>
          <p:nvPr/>
        </p:nvSpPr>
        <p:spPr>
          <a:xfrm>
            <a:off x="2697480" y="2569464"/>
            <a:ext cx="2194560" cy="5303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0" i="0">
                <a:solidFill>
                  <a:srgbClr val="FF6B6B"/>
                </a:solidFill>
                <a:latin typeface="Arial"/>
              </a:rPr>
              <a:t>❌</a:t>
            </a:r>
          </a:p>
        </p:txBody>
      </p:sp>
      <p:sp>
        <p:nvSpPr>
          <p:cNvPr id="25" name="Rectangle 24"/>
          <p:cNvSpPr/>
          <p:nvPr/>
        </p:nvSpPr>
        <p:spPr>
          <a:xfrm>
            <a:off x="4937760" y="2478024"/>
            <a:ext cx="3200400" cy="621792"/>
          </a:xfrm>
          <a:prstGeom prst="rect">
            <a:avLst/>
          </a:prstGeom>
          <a:solidFill>
            <a:srgbClr val="1A2A5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6" name="TextBox 25"/>
          <p:cNvSpPr txBox="1"/>
          <p:nvPr/>
        </p:nvSpPr>
        <p:spPr>
          <a:xfrm>
            <a:off x="4983480" y="2569464"/>
            <a:ext cx="3108960" cy="5303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0" i="0">
                <a:solidFill>
                  <a:srgbClr val="81C784"/>
                </a:solidFill>
                <a:latin typeface="Arial"/>
              </a:rPr>
              <a:t>✅</a:t>
            </a:r>
          </a:p>
        </p:txBody>
      </p:sp>
      <p:sp>
        <p:nvSpPr>
          <p:cNvPr id="27" name="Rectangle 26"/>
          <p:cNvSpPr/>
          <p:nvPr/>
        </p:nvSpPr>
        <p:spPr>
          <a:xfrm>
            <a:off x="8138160" y="2478024"/>
            <a:ext cx="2560320" cy="621792"/>
          </a:xfrm>
          <a:prstGeom prst="rect">
            <a:avLst/>
          </a:prstGeom>
          <a:solidFill>
            <a:srgbClr val="1A2A5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8" name="TextBox 27"/>
          <p:cNvSpPr txBox="1"/>
          <p:nvPr/>
        </p:nvSpPr>
        <p:spPr>
          <a:xfrm>
            <a:off x="8183880" y="2569464"/>
            <a:ext cx="2468880" cy="5303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0" i="0">
                <a:solidFill>
                  <a:srgbClr val="CADCFC"/>
                </a:solidFill>
                <a:latin typeface="Arial"/>
              </a:rPr>
              <a:t>לפי מימוש</a:t>
            </a:r>
          </a:p>
        </p:txBody>
      </p:sp>
      <p:sp>
        <p:nvSpPr>
          <p:cNvPr id="29" name="Rectangle 28"/>
          <p:cNvSpPr/>
          <p:nvPr/>
        </p:nvSpPr>
        <p:spPr>
          <a:xfrm>
            <a:off x="365760" y="3099816"/>
            <a:ext cx="2286000" cy="621792"/>
          </a:xfrm>
          <a:prstGeom prst="rect">
            <a:avLst/>
          </a:prstGeom>
          <a:solidFill>
            <a:srgbClr val="14224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0" name="TextBox 29"/>
          <p:cNvSpPr txBox="1"/>
          <p:nvPr/>
        </p:nvSpPr>
        <p:spPr>
          <a:xfrm>
            <a:off x="411480" y="3191256"/>
            <a:ext cx="2194560" cy="5303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0" i="0">
                <a:solidFill>
                  <a:srgbClr val="CADCFC"/>
                </a:solidFill>
                <a:latin typeface="Arial"/>
              </a:rPr>
              <a:t>גישה לטרמינל</a:t>
            </a:r>
          </a:p>
        </p:txBody>
      </p:sp>
      <p:sp>
        <p:nvSpPr>
          <p:cNvPr id="31" name="Rectangle 30"/>
          <p:cNvSpPr/>
          <p:nvPr/>
        </p:nvSpPr>
        <p:spPr>
          <a:xfrm>
            <a:off x="2651760" y="3099816"/>
            <a:ext cx="2286000" cy="621792"/>
          </a:xfrm>
          <a:prstGeom prst="rect">
            <a:avLst/>
          </a:prstGeom>
          <a:solidFill>
            <a:srgbClr val="0F1E4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2" name="TextBox 31"/>
          <p:cNvSpPr txBox="1"/>
          <p:nvPr/>
        </p:nvSpPr>
        <p:spPr>
          <a:xfrm>
            <a:off x="2697480" y="3191256"/>
            <a:ext cx="2194560" cy="5303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0" i="0">
                <a:solidFill>
                  <a:srgbClr val="FF6B6B"/>
                </a:solidFill>
                <a:latin typeface="Arial"/>
              </a:rPr>
              <a:t>❌</a:t>
            </a:r>
          </a:p>
        </p:txBody>
      </p:sp>
      <p:sp>
        <p:nvSpPr>
          <p:cNvPr id="33" name="Rectangle 32"/>
          <p:cNvSpPr/>
          <p:nvPr/>
        </p:nvSpPr>
        <p:spPr>
          <a:xfrm>
            <a:off x="4937760" y="3099816"/>
            <a:ext cx="3200400" cy="621792"/>
          </a:xfrm>
          <a:prstGeom prst="rect">
            <a:avLst/>
          </a:prstGeom>
          <a:solidFill>
            <a:srgbClr val="0F1E4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4" name="TextBox 33"/>
          <p:cNvSpPr txBox="1"/>
          <p:nvPr/>
        </p:nvSpPr>
        <p:spPr>
          <a:xfrm>
            <a:off x="4983480" y="3191256"/>
            <a:ext cx="3108960" cy="5303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0" i="0">
                <a:solidFill>
                  <a:srgbClr val="81C784"/>
                </a:solidFill>
                <a:latin typeface="Arial"/>
              </a:rPr>
              <a:t>✅</a:t>
            </a:r>
          </a:p>
        </p:txBody>
      </p:sp>
      <p:sp>
        <p:nvSpPr>
          <p:cNvPr id="35" name="Rectangle 34"/>
          <p:cNvSpPr/>
          <p:nvPr/>
        </p:nvSpPr>
        <p:spPr>
          <a:xfrm>
            <a:off x="8138160" y="3099816"/>
            <a:ext cx="2560320" cy="621792"/>
          </a:xfrm>
          <a:prstGeom prst="rect">
            <a:avLst/>
          </a:prstGeom>
          <a:solidFill>
            <a:srgbClr val="0F1E4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6" name="TextBox 35"/>
          <p:cNvSpPr txBox="1"/>
          <p:nvPr/>
        </p:nvSpPr>
        <p:spPr>
          <a:xfrm>
            <a:off x="8183880" y="3191256"/>
            <a:ext cx="2468880" cy="5303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0" i="0">
                <a:solidFill>
                  <a:srgbClr val="CADCFC"/>
                </a:solidFill>
                <a:latin typeface="Arial"/>
              </a:rPr>
              <a:t>לפי מימוש</a:t>
            </a:r>
          </a:p>
        </p:txBody>
      </p:sp>
      <p:sp>
        <p:nvSpPr>
          <p:cNvPr id="37" name="Rectangle 36"/>
          <p:cNvSpPr/>
          <p:nvPr/>
        </p:nvSpPr>
        <p:spPr>
          <a:xfrm>
            <a:off x="365760" y="3721608"/>
            <a:ext cx="2286000" cy="621792"/>
          </a:xfrm>
          <a:prstGeom prst="rect">
            <a:avLst/>
          </a:prstGeom>
          <a:solidFill>
            <a:srgbClr val="14224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8" name="TextBox 37"/>
          <p:cNvSpPr txBox="1"/>
          <p:nvPr/>
        </p:nvSpPr>
        <p:spPr>
          <a:xfrm>
            <a:off x="411480" y="3813048"/>
            <a:ext cx="2194560" cy="5303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0" i="0">
                <a:solidFill>
                  <a:srgbClr val="CADCFC"/>
                </a:solidFill>
                <a:latin typeface="Arial"/>
              </a:rPr>
              <a:t>Git ו-GitHub</a:t>
            </a:r>
          </a:p>
        </p:txBody>
      </p:sp>
      <p:sp>
        <p:nvSpPr>
          <p:cNvPr id="39" name="Rectangle 38"/>
          <p:cNvSpPr/>
          <p:nvPr/>
        </p:nvSpPr>
        <p:spPr>
          <a:xfrm>
            <a:off x="2651760" y="3721608"/>
            <a:ext cx="2286000" cy="621792"/>
          </a:xfrm>
          <a:prstGeom prst="rect">
            <a:avLst/>
          </a:prstGeom>
          <a:solidFill>
            <a:srgbClr val="1A2A5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0" name="TextBox 39"/>
          <p:cNvSpPr txBox="1"/>
          <p:nvPr/>
        </p:nvSpPr>
        <p:spPr>
          <a:xfrm>
            <a:off x="2697480" y="3813048"/>
            <a:ext cx="2194560" cy="5303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0" i="0">
                <a:solidFill>
                  <a:srgbClr val="FF6B6B"/>
                </a:solidFill>
                <a:latin typeface="Arial"/>
              </a:rPr>
              <a:t>❌</a:t>
            </a:r>
          </a:p>
        </p:txBody>
      </p:sp>
      <p:sp>
        <p:nvSpPr>
          <p:cNvPr id="41" name="Rectangle 40"/>
          <p:cNvSpPr/>
          <p:nvPr/>
        </p:nvSpPr>
        <p:spPr>
          <a:xfrm>
            <a:off x="4937760" y="3721608"/>
            <a:ext cx="3200400" cy="621792"/>
          </a:xfrm>
          <a:prstGeom prst="rect">
            <a:avLst/>
          </a:prstGeom>
          <a:solidFill>
            <a:srgbClr val="1A2A5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2" name="TextBox 41"/>
          <p:cNvSpPr txBox="1"/>
          <p:nvPr/>
        </p:nvSpPr>
        <p:spPr>
          <a:xfrm>
            <a:off x="4983480" y="3813048"/>
            <a:ext cx="3108960" cy="5303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0" i="0">
                <a:solidFill>
                  <a:srgbClr val="81C784"/>
                </a:solidFill>
                <a:latin typeface="Arial"/>
              </a:rPr>
              <a:t>✅ מלא</a:t>
            </a:r>
          </a:p>
        </p:txBody>
      </p:sp>
      <p:sp>
        <p:nvSpPr>
          <p:cNvPr id="43" name="Rectangle 42"/>
          <p:cNvSpPr/>
          <p:nvPr/>
        </p:nvSpPr>
        <p:spPr>
          <a:xfrm>
            <a:off x="8138160" y="3721608"/>
            <a:ext cx="2560320" cy="621792"/>
          </a:xfrm>
          <a:prstGeom prst="rect">
            <a:avLst/>
          </a:prstGeom>
          <a:solidFill>
            <a:srgbClr val="1A2A5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4" name="TextBox 43"/>
          <p:cNvSpPr txBox="1"/>
          <p:nvPr/>
        </p:nvSpPr>
        <p:spPr>
          <a:xfrm>
            <a:off x="8183880" y="3813048"/>
            <a:ext cx="2468880" cy="5303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0" i="0">
                <a:solidFill>
                  <a:srgbClr val="CADCFC"/>
                </a:solidFill>
                <a:latin typeface="Arial"/>
              </a:rPr>
              <a:t>לפי מימוש</a:t>
            </a:r>
          </a:p>
        </p:txBody>
      </p:sp>
      <p:sp>
        <p:nvSpPr>
          <p:cNvPr id="45" name="Rectangle 44"/>
          <p:cNvSpPr/>
          <p:nvPr/>
        </p:nvSpPr>
        <p:spPr>
          <a:xfrm>
            <a:off x="365760" y="4343400"/>
            <a:ext cx="2286000" cy="621792"/>
          </a:xfrm>
          <a:prstGeom prst="rect">
            <a:avLst/>
          </a:prstGeom>
          <a:solidFill>
            <a:srgbClr val="14224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6" name="TextBox 45"/>
          <p:cNvSpPr txBox="1"/>
          <p:nvPr/>
        </p:nvSpPr>
        <p:spPr>
          <a:xfrm>
            <a:off x="411480" y="4434840"/>
            <a:ext cx="2194560" cy="5303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0" i="0">
                <a:solidFill>
                  <a:srgbClr val="CADCFC"/>
                </a:solidFill>
                <a:latin typeface="Arial"/>
              </a:rPr>
              <a:t>התקנה נדרשת</a:t>
            </a:r>
          </a:p>
        </p:txBody>
      </p:sp>
      <p:sp>
        <p:nvSpPr>
          <p:cNvPr id="47" name="Rectangle 46"/>
          <p:cNvSpPr/>
          <p:nvPr/>
        </p:nvSpPr>
        <p:spPr>
          <a:xfrm>
            <a:off x="2651760" y="4343400"/>
            <a:ext cx="2286000" cy="621792"/>
          </a:xfrm>
          <a:prstGeom prst="rect">
            <a:avLst/>
          </a:prstGeom>
          <a:solidFill>
            <a:srgbClr val="0F1E4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8" name="TextBox 47"/>
          <p:cNvSpPr txBox="1"/>
          <p:nvPr/>
        </p:nvSpPr>
        <p:spPr>
          <a:xfrm>
            <a:off x="2697480" y="4434840"/>
            <a:ext cx="2194560" cy="5303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0" i="0">
                <a:solidFill>
                  <a:srgbClr val="CADCFC"/>
                </a:solidFill>
                <a:latin typeface="Arial"/>
              </a:rPr>
              <a:t>דפדפן בלבד</a:t>
            </a:r>
          </a:p>
        </p:txBody>
      </p:sp>
      <p:sp>
        <p:nvSpPr>
          <p:cNvPr id="49" name="Rectangle 48"/>
          <p:cNvSpPr/>
          <p:nvPr/>
        </p:nvSpPr>
        <p:spPr>
          <a:xfrm>
            <a:off x="4937760" y="4343400"/>
            <a:ext cx="3200400" cy="621792"/>
          </a:xfrm>
          <a:prstGeom prst="rect">
            <a:avLst/>
          </a:prstGeom>
          <a:solidFill>
            <a:srgbClr val="0F1E4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0" name="TextBox 49"/>
          <p:cNvSpPr txBox="1"/>
          <p:nvPr/>
        </p:nvSpPr>
        <p:spPr>
          <a:xfrm>
            <a:off x="4983480" y="4434840"/>
            <a:ext cx="3108960" cy="5303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0" i="0">
                <a:solidFill>
                  <a:srgbClr val="CADCFC"/>
                </a:solidFill>
                <a:latin typeface="Arial"/>
              </a:rPr>
              <a:t>התקנה קלה</a:t>
            </a:r>
          </a:p>
        </p:txBody>
      </p:sp>
      <p:sp>
        <p:nvSpPr>
          <p:cNvPr id="51" name="Rectangle 50"/>
          <p:cNvSpPr/>
          <p:nvPr/>
        </p:nvSpPr>
        <p:spPr>
          <a:xfrm>
            <a:off x="8138160" y="4343400"/>
            <a:ext cx="2560320" cy="621792"/>
          </a:xfrm>
          <a:prstGeom prst="rect">
            <a:avLst/>
          </a:prstGeom>
          <a:solidFill>
            <a:srgbClr val="0F1E4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2" name="TextBox 51"/>
          <p:cNvSpPr txBox="1"/>
          <p:nvPr/>
        </p:nvSpPr>
        <p:spPr>
          <a:xfrm>
            <a:off x="8183880" y="4434840"/>
            <a:ext cx="2468880" cy="5303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0" i="0">
                <a:solidFill>
                  <a:srgbClr val="CADCFC"/>
                </a:solidFill>
                <a:latin typeface="Arial"/>
              </a:rPr>
              <a:t>דורש קוד</a:t>
            </a:r>
          </a:p>
        </p:txBody>
      </p:sp>
      <p:sp>
        <p:nvSpPr>
          <p:cNvPr id="53" name="Rectangle 52"/>
          <p:cNvSpPr/>
          <p:nvPr/>
        </p:nvSpPr>
        <p:spPr>
          <a:xfrm>
            <a:off x="365760" y="4965192"/>
            <a:ext cx="2286000" cy="621792"/>
          </a:xfrm>
          <a:prstGeom prst="rect">
            <a:avLst/>
          </a:prstGeom>
          <a:solidFill>
            <a:srgbClr val="14224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4" name="TextBox 53"/>
          <p:cNvSpPr txBox="1"/>
          <p:nvPr/>
        </p:nvSpPr>
        <p:spPr>
          <a:xfrm>
            <a:off x="411480" y="5056632"/>
            <a:ext cx="2194560" cy="5303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0" i="0">
                <a:solidFill>
                  <a:srgbClr val="CADCFC"/>
                </a:solidFill>
                <a:latin typeface="Arial"/>
              </a:rPr>
              <a:t>מי זה בשבילו?</a:t>
            </a:r>
          </a:p>
        </p:txBody>
      </p:sp>
      <p:sp>
        <p:nvSpPr>
          <p:cNvPr id="55" name="Rectangle 54"/>
          <p:cNvSpPr/>
          <p:nvPr/>
        </p:nvSpPr>
        <p:spPr>
          <a:xfrm>
            <a:off x="2651760" y="4965192"/>
            <a:ext cx="2286000" cy="621792"/>
          </a:xfrm>
          <a:prstGeom prst="rect">
            <a:avLst/>
          </a:prstGeom>
          <a:solidFill>
            <a:srgbClr val="1A2A5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6" name="TextBox 55"/>
          <p:cNvSpPr txBox="1"/>
          <p:nvPr/>
        </p:nvSpPr>
        <p:spPr>
          <a:xfrm>
            <a:off x="2697480" y="5056632"/>
            <a:ext cx="2194560" cy="5303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0" i="0">
                <a:solidFill>
                  <a:srgbClr val="CADCFC"/>
                </a:solidFill>
                <a:latin typeface="Arial"/>
              </a:rPr>
              <a:t>כולם</a:t>
            </a:r>
          </a:p>
        </p:txBody>
      </p:sp>
      <p:sp>
        <p:nvSpPr>
          <p:cNvPr id="57" name="Rectangle 56"/>
          <p:cNvSpPr/>
          <p:nvPr/>
        </p:nvSpPr>
        <p:spPr>
          <a:xfrm>
            <a:off x="4937760" y="4965192"/>
            <a:ext cx="3200400" cy="621792"/>
          </a:xfrm>
          <a:prstGeom prst="rect">
            <a:avLst/>
          </a:prstGeom>
          <a:solidFill>
            <a:srgbClr val="1A2A5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8" name="TextBox 57"/>
          <p:cNvSpPr txBox="1"/>
          <p:nvPr/>
        </p:nvSpPr>
        <p:spPr>
          <a:xfrm>
            <a:off x="4983480" y="5056632"/>
            <a:ext cx="3108960" cy="5303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0" i="0">
                <a:solidFill>
                  <a:srgbClr val="CADCFC"/>
                </a:solidFill>
                <a:latin typeface="Arial"/>
              </a:rPr>
              <a:t>מפתחים + מחנכים</a:t>
            </a:r>
          </a:p>
        </p:txBody>
      </p:sp>
      <p:sp>
        <p:nvSpPr>
          <p:cNvPr id="59" name="Rectangle 58"/>
          <p:cNvSpPr/>
          <p:nvPr/>
        </p:nvSpPr>
        <p:spPr>
          <a:xfrm>
            <a:off x="8138160" y="4965192"/>
            <a:ext cx="2560320" cy="621792"/>
          </a:xfrm>
          <a:prstGeom prst="rect">
            <a:avLst/>
          </a:prstGeom>
          <a:solidFill>
            <a:srgbClr val="1A2A5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0" name="TextBox 59"/>
          <p:cNvSpPr txBox="1"/>
          <p:nvPr/>
        </p:nvSpPr>
        <p:spPr>
          <a:xfrm>
            <a:off x="8183880" y="5056632"/>
            <a:ext cx="2468880" cy="5303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0" i="0">
                <a:solidFill>
                  <a:srgbClr val="CADCFC"/>
                </a:solidFill>
                <a:latin typeface="Arial"/>
              </a:rPr>
              <a:t>מפתחים בלבד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365760" y="6217920"/>
            <a:ext cx="11457432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500" b="0" i="0">
                <a:solidFill>
                  <a:srgbClr val="FFD54F"/>
                </a:solidFill>
                <a:latin typeface="Arial"/>
              </a:rPr>
              <a:t>💡 לרוב המשתמשים — Claude Code Desktop הוא הבחירה הנכונה!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01B4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88952" cy="64008"/>
          </a:xfrm>
          <a:prstGeom prst="rect">
            <a:avLst/>
          </a:prstGeom>
          <a:solidFill>
            <a:srgbClr val="00B4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457200" y="109728"/>
            <a:ext cx="11274552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3200" b="1" i="0">
                <a:solidFill>
                  <a:srgbClr val="FFFFFF"/>
                </a:solidFill>
                <a:latin typeface="Arial"/>
              </a:rPr>
              <a:t>מושגים חשובים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640080"/>
            <a:ext cx="11274552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600" b="0" i="0">
                <a:solidFill>
                  <a:srgbClr val="CADCFC"/>
                </a:solidFill>
                <a:latin typeface="Arial"/>
              </a:rPr>
              <a:t>מה כדאי להכיר לפני שמתחילים</a:t>
            </a:r>
          </a:p>
        </p:txBody>
      </p:sp>
      <p:sp>
        <p:nvSpPr>
          <p:cNvPr id="5" name="Rectangle 4"/>
          <p:cNvSpPr/>
          <p:nvPr/>
        </p:nvSpPr>
        <p:spPr>
          <a:xfrm>
            <a:off x="365760" y="1188720"/>
            <a:ext cx="3648456" cy="1920240"/>
          </a:xfrm>
          <a:prstGeom prst="rect">
            <a:avLst/>
          </a:prstGeom>
          <a:solidFill>
            <a:srgbClr val="1A2A5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Rectangle 5"/>
          <p:cNvSpPr/>
          <p:nvPr/>
        </p:nvSpPr>
        <p:spPr>
          <a:xfrm>
            <a:off x="365760" y="1188720"/>
            <a:ext cx="3648456" cy="54864"/>
          </a:xfrm>
          <a:prstGeom prst="rect">
            <a:avLst/>
          </a:prstGeom>
          <a:solidFill>
            <a:srgbClr val="4FC3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TextBox 6"/>
          <p:cNvSpPr txBox="1"/>
          <p:nvPr/>
        </p:nvSpPr>
        <p:spPr>
          <a:xfrm>
            <a:off x="475488" y="1298448"/>
            <a:ext cx="3465576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600" b="1" i="0">
                <a:solidFill>
                  <a:srgbClr val="4FC3F7"/>
                </a:solidFill>
                <a:latin typeface="Arial"/>
              </a:rPr>
              <a:t>🪟  Context Window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75488" y="1737360"/>
            <a:ext cx="3465576" cy="12801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300" b="0" i="0">
                <a:solidFill>
                  <a:srgbClr val="CADCFC"/>
                </a:solidFill>
                <a:latin typeface="Arial"/>
              </a:rPr>
              <a:t>כמות המידע שClaudeיכול'לראות'בשיחה אחת.
דומה לזיכרון עבודה — ~150,000 מילים.</a:t>
            </a:r>
          </a:p>
        </p:txBody>
      </p:sp>
      <p:sp>
        <p:nvSpPr>
          <p:cNvPr id="9" name="Rectangle 8"/>
          <p:cNvSpPr/>
          <p:nvPr/>
        </p:nvSpPr>
        <p:spPr>
          <a:xfrm>
            <a:off x="4123944" y="1188720"/>
            <a:ext cx="3648456" cy="1920240"/>
          </a:xfrm>
          <a:prstGeom prst="rect">
            <a:avLst/>
          </a:prstGeom>
          <a:solidFill>
            <a:srgbClr val="1A2A5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Rectangle 9"/>
          <p:cNvSpPr/>
          <p:nvPr/>
        </p:nvSpPr>
        <p:spPr>
          <a:xfrm>
            <a:off x="4123944" y="1188720"/>
            <a:ext cx="3648456" cy="54864"/>
          </a:xfrm>
          <a:prstGeom prst="rect">
            <a:avLst/>
          </a:prstGeom>
          <a:solidFill>
            <a:srgbClr val="00B4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TextBox 10"/>
          <p:cNvSpPr txBox="1"/>
          <p:nvPr/>
        </p:nvSpPr>
        <p:spPr>
          <a:xfrm>
            <a:off x="4233672" y="1298448"/>
            <a:ext cx="3465576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600" b="1" i="0">
                <a:solidFill>
                  <a:srgbClr val="00B4D8"/>
                </a:solidFill>
                <a:latin typeface="Arial"/>
              </a:rPr>
              <a:t>🪙  Tokens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233672" y="1737360"/>
            <a:ext cx="3465576" cy="12801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300" b="0" i="0">
                <a:solidFill>
                  <a:srgbClr val="CADCFC"/>
                </a:solidFill>
                <a:latin typeface="Arial"/>
              </a:rPr>
              <a:t>יחידות טקסט קטנות שהמודל מעבד.
מילה = ~1.3 טוקנים. עלות = לפי טוקנים.</a:t>
            </a:r>
          </a:p>
        </p:txBody>
      </p:sp>
      <p:sp>
        <p:nvSpPr>
          <p:cNvPr id="13" name="Rectangle 12"/>
          <p:cNvSpPr/>
          <p:nvPr/>
        </p:nvSpPr>
        <p:spPr>
          <a:xfrm>
            <a:off x="7882128" y="1188720"/>
            <a:ext cx="3648456" cy="1920240"/>
          </a:xfrm>
          <a:prstGeom prst="rect">
            <a:avLst/>
          </a:prstGeom>
          <a:solidFill>
            <a:srgbClr val="1A2A5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4" name="Rectangle 13"/>
          <p:cNvSpPr/>
          <p:nvPr/>
        </p:nvSpPr>
        <p:spPr>
          <a:xfrm>
            <a:off x="7882128" y="1188720"/>
            <a:ext cx="3648456" cy="54864"/>
          </a:xfrm>
          <a:prstGeom prst="rect">
            <a:avLst/>
          </a:prstGeom>
          <a:solidFill>
            <a:srgbClr val="CE93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5" name="TextBox 14"/>
          <p:cNvSpPr txBox="1"/>
          <p:nvPr/>
        </p:nvSpPr>
        <p:spPr>
          <a:xfrm>
            <a:off x="7991856" y="1298448"/>
            <a:ext cx="3465576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600" b="1" i="0">
                <a:solidFill>
                  <a:srgbClr val="CE93D8"/>
                </a:solidFill>
                <a:latin typeface="Arial"/>
              </a:rPr>
              <a:t>🔌  MCP Connectors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7991856" y="1737360"/>
            <a:ext cx="3465576" cy="12801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300" b="0" i="0">
                <a:solidFill>
                  <a:srgbClr val="CADCFC"/>
                </a:solidFill>
                <a:latin typeface="Arial"/>
              </a:rPr>
              <a:t>חיבורים לשירותים חיצוניים: GitHub, Slack,
Canva, Notion, מסדי נתונים ועוד.</a:t>
            </a:r>
          </a:p>
        </p:txBody>
      </p:sp>
      <p:sp>
        <p:nvSpPr>
          <p:cNvPr id="17" name="Rectangle 16"/>
          <p:cNvSpPr/>
          <p:nvPr/>
        </p:nvSpPr>
        <p:spPr>
          <a:xfrm>
            <a:off x="365760" y="3218688"/>
            <a:ext cx="3648456" cy="1920240"/>
          </a:xfrm>
          <a:prstGeom prst="rect">
            <a:avLst/>
          </a:prstGeom>
          <a:solidFill>
            <a:srgbClr val="1A2A5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8" name="Rectangle 17"/>
          <p:cNvSpPr/>
          <p:nvPr/>
        </p:nvSpPr>
        <p:spPr>
          <a:xfrm>
            <a:off x="365760" y="3218688"/>
            <a:ext cx="3648456" cy="54864"/>
          </a:xfrm>
          <a:prstGeom prst="rect">
            <a:avLst/>
          </a:prstGeom>
          <a:solidFill>
            <a:srgbClr val="81C78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9" name="TextBox 18"/>
          <p:cNvSpPr txBox="1"/>
          <p:nvPr/>
        </p:nvSpPr>
        <p:spPr>
          <a:xfrm>
            <a:off x="475488" y="3328416"/>
            <a:ext cx="3465576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600" b="1" i="0">
                <a:solidFill>
                  <a:srgbClr val="81C784"/>
                </a:solidFill>
                <a:latin typeface="Arial"/>
              </a:rPr>
              <a:t>📋  CLAUDE.md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75488" y="3767328"/>
            <a:ext cx="3465576" cy="12801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300" b="0" i="0">
                <a:solidFill>
                  <a:srgbClr val="CADCFC"/>
                </a:solidFill>
                <a:latin typeface="Arial"/>
              </a:rPr>
              <a:t>קובץ הוראות קבוע לפרויקט.
נטען בכל שיחה — כמו 'תדריך' לClaudeשלך.</a:t>
            </a:r>
          </a:p>
        </p:txBody>
      </p:sp>
      <p:sp>
        <p:nvSpPr>
          <p:cNvPr id="21" name="Rectangle 20"/>
          <p:cNvSpPr/>
          <p:nvPr/>
        </p:nvSpPr>
        <p:spPr>
          <a:xfrm>
            <a:off x="4123944" y="3218688"/>
            <a:ext cx="3648456" cy="1920240"/>
          </a:xfrm>
          <a:prstGeom prst="rect">
            <a:avLst/>
          </a:prstGeom>
          <a:solidFill>
            <a:srgbClr val="1A2A5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2" name="Rectangle 21"/>
          <p:cNvSpPr/>
          <p:nvPr/>
        </p:nvSpPr>
        <p:spPr>
          <a:xfrm>
            <a:off x="4123944" y="3218688"/>
            <a:ext cx="3648456" cy="54864"/>
          </a:xfrm>
          <a:prstGeom prst="rect">
            <a:avLst/>
          </a:prstGeom>
          <a:solidFill>
            <a:srgbClr val="FFD54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3" name="TextBox 22"/>
          <p:cNvSpPr txBox="1"/>
          <p:nvPr/>
        </p:nvSpPr>
        <p:spPr>
          <a:xfrm>
            <a:off x="4233672" y="3328416"/>
            <a:ext cx="3465576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600" b="1" i="0">
                <a:solidFill>
                  <a:srgbClr val="FFD54F"/>
                </a:solidFill>
                <a:latin typeface="Arial"/>
              </a:rPr>
              <a:t>🪝  Hooks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4233672" y="3767328"/>
            <a:ext cx="3465576" cy="12801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300" b="0" i="0">
                <a:solidFill>
                  <a:srgbClr val="CADCFC"/>
                </a:solidFill>
                <a:latin typeface="Arial"/>
              </a:rPr>
              <a:t>פקודות שרצות אוטומטית בנקודות מוגדרות.
לדוגמה: פורמט קוד אחרי כל עריכה.</a:t>
            </a:r>
          </a:p>
        </p:txBody>
      </p:sp>
      <p:sp>
        <p:nvSpPr>
          <p:cNvPr id="25" name="Rectangle 24"/>
          <p:cNvSpPr/>
          <p:nvPr/>
        </p:nvSpPr>
        <p:spPr>
          <a:xfrm>
            <a:off x="7882128" y="3218688"/>
            <a:ext cx="3648456" cy="1920240"/>
          </a:xfrm>
          <a:prstGeom prst="rect">
            <a:avLst/>
          </a:prstGeom>
          <a:solidFill>
            <a:srgbClr val="1A2A5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6" name="Rectangle 25"/>
          <p:cNvSpPr/>
          <p:nvPr/>
        </p:nvSpPr>
        <p:spPr>
          <a:xfrm>
            <a:off x="7882128" y="3218688"/>
            <a:ext cx="3648456" cy="54864"/>
          </a:xfrm>
          <a:prstGeom prst="rect">
            <a:avLst/>
          </a:prstGeom>
          <a:solidFill>
            <a:srgbClr val="FF8A6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7" name="TextBox 26"/>
          <p:cNvSpPr txBox="1"/>
          <p:nvPr/>
        </p:nvSpPr>
        <p:spPr>
          <a:xfrm>
            <a:off x="7991856" y="3328416"/>
            <a:ext cx="3465576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600" b="1" i="0">
                <a:solidFill>
                  <a:srgbClr val="FF8A65"/>
                </a:solidFill>
                <a:latin typeface="Arial"/>
              </a:rPr>
              <a:t>🤖  Subagents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7991856" y="3767328"/>
            <a:ext cx="3465576" cy="12801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300" b="0" i="0">
                <a:solidFill>
                  <a:srgbClr val="CADCFC"/>
                </a:solidFill>
                <a:latin typeface="Arial"/>
              </a:rPr>
              <a:t>Claude יכול להריץ עוזרים מקבילים לתת-משימות.
מחזיר רק את הסיכום לשיחה הראשית.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62A7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88952" cy="64008"/>
          </a:xfrm>
          <a:prstGeom prst="rect">
            <a:avLst/>
          </a:prstGeom>
          <a:solidFill>
            <a:srgbClr val="FFD54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457200" y="109728"/>
            <a:ext cx="11274552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3200" b="1" i="0">
                <a:solidFill>
                  <a:srgbClr val="FFFFFF"/>
                </a:solidFill>
                <a:latin typeface="Arial"/>
              </a:rPr>
              <a:t>בחירת המודל הנכון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640080"/>
            <a:ext cx="11274552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600" b="0" i="0">
                <a:solidFill>
                  <a:srgbClr val="CADCFC"/>
                </a:solidFill>
                <a:latin typeface="Arial"/>
              </a:rPr>
              <a:t>3 אפשרויות — כל אחת למטרה שונה</a:t>
            </a:r>
          </a:p>
        </p:txBody>
      </p:sp>
      <p:sp>
        <p:nvSpPr>
          <p:cNvPr id="5" name="Rectangle 4"/>
          <p:cNvSpPr/>
          <p:nvPr/>
        </p:nvSpPr>
        <p:spPr>
          <a:xfrm>
            <a:off x="365760" y="1188720"/>
            <a:ext cx="3621024" cy="4389120"/>
          </a:xfrm>
          <a:prstGeom prst="rect">
            <a:avLst/>
          </a:prstGeom>
          <a:solidFill>
            <a:srgbClr val="1A2A5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Rectangle 5"/>
          <p:cNvSpPr/>
          <p:nvPr/>
        </p:nvSpPr>
        <p:spPr>
          <a:xfrm>
            <a:off x="365760" y="1188720"/>
            <a:ext cx="3621024" cy="91440"/>
          </a:xfrm>
          <a:prstGeom prst="rect">
            <a:avLst/>
          </a:prstGeom>
          <a:solidFill>
            <a:srgbClr val="FF8A6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TextBox 6"/>
          <p:cNvSpPr txBox="1"/>
          <p:nvPr/>
        </p:nvSpPr>
        <p:spPr>
          <a:xfrm>
            <a:off x="457200" y="1325880"/>
            <a:ext cx="3438144" cy="594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3000" b="1" i="0">
                <a:solidFill>
                  <a:srgbClr val="FF8A65"/>
                </a:solidFill>
                <a:latin typeface="Arial"/>
              </a:rPr>
              <a:t>Opus 4.6</a:t>
            </a:r>
          </a:p>
        </p:txBody>
      </p:sp>
      <p:sp>
        <p:nvSpPr>
          <p:cNvPr id="8" name="Rectangle 7"/>
          <p:cNvSpPr/>
          <p:nvPr/>
        </p:nvSpPr>
        <p:spPr>
          <a:xfrm>
            <a:off x="640080" y="1965960"/>
            <a:ext cx="3072384" cy="347472"/>
          </a:xfrm>
          <a:prstGeom prst="rect">
            <a:avLst/>
          </a:prstGeom>
          <a:solidFill>
            <a:srgbClr val="573C5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TextBox 8"/>
          <p:cNvSpPr txBox="1"/>
          <p:nvPr/>
        </p:nvSpPr>
        <p:spPr>
          <a:xfrm>
            <a:off x="640080" y="1965960"/>
            <a:ext cx="3072384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1" i="0">
                <a:solidFill>
                  <a:srgbClr val="FF8A65"/>
                </a:solidFill>
                <a:latin typeface="Arial"/>
              </a:rPr>
              <a:t>⭐ הכי חכם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57200" y="2423160"/>
            <a:ext cx="3438144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500" b="0" i="0">
                <a:solidFill>
                  <a:srgbClr val="FFFFFF"/>
                </a:solidFill>
                <a:latin typeface="Arial"/>
              </a:rPr>
              <a:t>ארכיטקטורה, ניתוח מורכב, החלטות קשות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02920" y="3246120"/>
            <a:ext cx="3346704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400" b="0" i="0">
                <a:solidFill>
                  <a:srgbClr val="CADCFC"/>
                </a:solidFill>
                <a:latin typeface="Arial"/>
              </a:rPr>
              <a:t>🔴 איטי יחסית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02920" y="3721608"/>
            <a:ext cx="3346704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400" b="0" i="0">
                <a:solidFill>
                  <a:srgbClr val="CADCFC"/>
                </a:solidFill>
                <a:latin typeface="Arial"/>
              </a:rPr>
              <a:t>🔴 יקר ביותר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02920" y="4197096"/>
            <a:ext cx="3346704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400" b="0" i="0">
                <a:solidFill>
                  <a:srgbClr val="CADCFC"/>
                </a:solidFill>
                <a:latin typeface="Arial"/>
              </a:rPr>
              <a:t>🟢 200K–1M טוקנים</a:t>
            </a:r>
          </a:p>
        </p:txBody>
      </p:sp>
      <p:sp>
        <p:nvSpPr>
          <p:cNvPr id="14" name="Rectangle 13"/>
          <p:cNvSpPr/>
          <p:nvPr/>
        </p:nvSpPr>
        <p:spPr>
          <a:xfrm>
            <a:off x="4123944" y="1188720"/>
            <a:ext cx="3621024" cy="4389120"/>
          </a:xfrm>
          <a:prstGeom prst="rect">
            <a:avLst/>
          </a:prstGeom>
          <a:solidFill>
            <a:srgbClr val="1A356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5" name="Rectangle 14"/>
          <p:cNvSpPr/>
          <p:nvPr/>
        </p:nvSpPr>
        <p:spPr>
          <a:xfrm>
            <a:off x="4123944" y="1188720"/>
            <a:ext cx="3621024" cy="91440"/>
          </a:xfrm>
          <a:prstGeom prst="rect">
            <a:avLst/>
          </a:prstGeom>
          <a:solidFill>
            <a:srgbClr val="FFD54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6" name="Rectangle 15"/>
          <p:cNvSpPr/>
          <p:nvPr/>
        </p:nvSpPr>
        <p:spPr>
          <a:xfrm>
            <a:off x="4087368" y="1152144"/>
            <a:ext cx="3694176" cy="4462272"/>
          </a:xfrm>
          <a:prstGeom prst="rect">
            <a:avLst/>
          </a:prstGeom>
          <a:noFill/>
          <a:ln w="31750">
            <a:solidFill>
              <a:srgbClr val="FFD54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7" name="TextBox 16"/>
          <p:cNvSpPr txBox="1"/>
          <p:nvPr/>
        </p:nvSpPr>
        <p:spPr>
          <a:xfrm>
            <a:off x="4215384" y="1325880"/>
            <a:ext cx="3438144" cy="594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3000" b="1" i="0">
                <a:solidFill>
                  <a:srgbClr val="FFD54F"/>
                </a:solidFill>
                <a:latin typeface="Arial"/>
              </a:rPr>
              <a:t>Sonnet 4.6</a:t>
            </a:r>
          </a:p>
        </p:txBody>
      </p:sp>
      <p:sp>
        <p:nvSpPr>
          <p:cNvPr id="18" name="Rectangle 17"/>
          <p:cNvSpPr/>
          <p:nvPr/>
        </p:nvSpPr>
        <p:spPr>
          <a:xfrm>
            <a:off x="4398264" y="1965960"/>
            <a:ext cx="3072384" cy="347472"/>
          </a:xfrm>
          <a:prstGeom prst="rect">
            <a:avLst/>
          </a:prstGeom>
          <a:solidFill>
            <a:srgbClr val="57524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9" name="TextBox 18"/>
          <p:cNvSpPr txBox="1"/>
          <p:nvPr/>
        </p:nvSpPr>
        <p:spPr>
          <a:xfrm>
            <a:off x="4398264" y="1965960"/>
            <a:ext cx="3072384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1" i="0">
                <a:solidFill>
                  <a:srgbClr val="FFD54F"/>
                </a:solidFill>
                <a:latin typeface="Arial"/>
              </a:rPr>
              <a:t>✅ מומלץ לרוב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215384" y="2423160"/>
            <a:ext cx="3438144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500" b="0" i="0">
                <a:solidFill>
                  <a:srgbClr val="FFFFFF"/>
                </a:solidFill>
                <a:latin typeface="Arial"/>
              </a:rPr>
              <a:t>כתיבת קוד, תיקון באגים, רוב המשימות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4261104" y="3246120"/>
            <a:ext cx="3346704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400" b="0" i="0">
                <a:solidFill>
                  <a:srgbClr val="CADCFC"/>
                </a:solidFill>
                <a:latin typeface="Arial"/>
              </a:rPr>
              <a:t>🟢 מהיר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4261104" y="3721608"/>
            <a:ext cx="3346704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400" b="0" i="0">
                <a:solidFill>
                  <a:srgbClr val="CADCFC"/>
                </a:solidFill>
                <a:latin typeface="Arial"/>
              </a:rPr>
              <a:t>🟢 מחיר מאוזן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4261104" y="4197096"/>
            <a:ext cx="3346704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400" b="0" i="0">
                <a:solidFill>
                  <a:srgbClr val="CADCFC"/>
                </a:solidFill>
                <a:latin typeface="Arial"/>
              </a:rPr>
              <a:t>🟢 200K–1M טוקנים</a:t>
            </a:r>
          </a:p>
        </p:txBody>
      </p:sp>
      <p:sp>
        <p:nvSpPr>
          <p:cNvPr id="24" name="Rectangle 23"/>
          <p:cNvSpPr/>
          <p:nvPr/>
        </p:nvSpPr>
        <p:spPr>
          <a:xfrm>
            <a:off x="7882128" y="1188720"/>
            <a:ext cx="3621024" cy="4389120"/>
          </a:xfrm>
          <a:prstGeom prst="rect">
            <a:avLst/>
          </a:prstGeom>
          <a:solidFill>
            <a:srgbClr val="1A2A5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5" name="Rectangle 24"/>
          <p:cNvSpPr/>
          <p:nvPr/>
        </p:nvSpPr>
        <p:spPr>
          <a:xfrm>
            <a:off x="7882128" y="1188720"/>
            <a:ext cx="3621024" cy="91440"/>
          </a:xfrm>
          <a:prstGeom prst="rect">
            <a:avLst/>
          </a:prstGeom>
          <a:solidFill>
            <a:srgbClr val="4FC3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6" name="TextBox 25"/>
          <p:cNvSpPr txBox="1"/>
          <p:nvPr/>
        </p:nvSpPr>
        <p:spPr>
          <a:xfrm>
            <a:off x="7973568" y="1325880"/>
            <a:ext cx="3438144" cy="594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3000" b="1" i="0">
                <a:solidFill>
                  <a:srgbClr val="4FC3F7"/>
                </a:solidFill>
                <a:latin typeface="Arial"/>
              </a:rPr>
              <a:t>Haiku 4.5</a:t>
            </a:r>
          </a:p>
        </p:txBody>
      </p:sp>
      <p:sp>
        <p:nvSpPr>
          <p:cNvPr id="27" name="Rectangle 26"/>
          <p:cNvSpPr/>
          <p:nvPr/>
        </p:nvSpPr>
        <p:spPr>
          <a:xfrm>
            <a:off x="8156448" y="1965960"/>
            <a:ext cx="3072384" cy="347472"/>
          </a:xfrm>
          <a:prstGeom prst="rect">
            <a:avLst/>
          </a:prstGeom>
          <a:solidFill>
            <a:srgbClr val="224D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8" name="TextBox 27"/>
          <p:cNvSpPr txBox="1"/>
          <p:nvPr/>
        </p:nvSpPr>
        <p:spPr>
          <a:xfrm>
            <a:off x="8156448" y="1965960"/>
            <a:ext cx="3072384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1" i="0">
                <a:solidFill>
                  <a:srgbClr val="4FC3F7"/>
                </a:solidFill>
                <a:latin typeface="Arial"/>
              </a:rPr>
              <a:t>⚡ הכי מהיר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7973568" y="2423160"/>
            <a:ext cx="3438144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500" b="0" i="0">
                <a:solidFill>
                  <a:srgbClr val="FFFFFF"/>
                </a:solidFill>
                <a:latin typeface="Arial"/>
              </a:rPr>
              <a:t>משימות פשוטות, עיבוד מהיר, subagents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8019288" y="3246120"/>
            <a:ext cx="3346704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400" b="0" i="0">
                <a:solidFill>
                  <a:srgbClr val="CADCFC"/>
                </a:solidFill>
                <a:latin typeface="Arial"/>
              </a:rPr>
              <a:t>🟢 מהיר מאוד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8019288" y="3721608"/>
            <a:ext cx="3346704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400" b="0" i="0">
                <a:solidFill>
                  <a:srgbClr val="CADCFC"/>
                </a:solidFill>
                <a:latin typeface="Arial"/>
              </a:rPr>
              <a:t>🟢 הכי זול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8019288" y="4197096"/>
            <a:ext cx="3346704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400" b="0" i="0">
                <a:solidFill>
                  <a:srgbClr val="CADCFC"/>
                </a:solidFill>
                <a:latin typeface="Arial"/>
              </a:rPr>
              <a:t>🟡 200K טוקנים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365760" y="6172200"/>
            <a:ext cx="11457432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500" b="0" i="0">
                <a:solidFill>
                  <a:srgbClr val="FFD54F"/>
                </a:solidFill>
                <a:latin typeface="Arial"/>
              </a:rPr>
              <a:t>🔄 ניתן לעבור בין מודלים באמצע שיחה עם הפקודה  /model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01B4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88952" cy="64008"/>
          </a:xfrm>
          <a:prstGeom prst="rect">
            <a:avLst/>
          </a:prstGeom>
          <a:solidFill>
            <a:srgbClr val="4FC3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457200" y="109728"/>
            <a:ext cx="11274552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3200" b="1" i="0">
                <a:solidFill>
                  <a:srgbClr val="FFFFFF"/>
                </a:solidFill>
                <a:latin typeface="Arial"/>
              </a:rPr>
              <a:t>הפקודות החשובות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640080"/>
            <a:ext cx="11274552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600" b="0" i="0">
                <a:solidFill>
                  <a:srgbClr val="CADCFC"/>
                </a:solidFill>
                <a:latin typeface="Arial"/>
              </a:rPr>
              <a:t>הקלד / ותראה את כל הפקודות הזמינות</a:t>
            </a:r>
          </a:p>
        </p:txBody>
      </p:sp>
      <p:sp>
        <p:nvSpPr>
          <p:cNvPr id="5" name="Rectangle 4"/>
          <p:cNvSpPr/>
          <p:nvPr/>
        </p:nvSpPr>
        <p:spPr>
          <a:xfrm>
            <a:off x="365760" y="1234440"/>
            <a:ext cx="3666744" cy="594360"/>
          </a:xfrm>
          <a:prstGeom prst="rect">
            <a:avLst/>
          </a:prstGeom>
          <a:solidFill>
            <a:srgbClr val="1A2A5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Rectangle 5"/>
          <p:cNvSpPr/>
          <p:nvPr/>
        </p:nvSpPr>
        <p:spPr>
          <a:xfrm>
            <a:off x="365760" y="1234440"/>
            <a:ext cx="54864" cy="594360"/>
          </a:xfrm>
          <a:prstGeom prst="rect">
            <a:avLst/>
          </a:prstGeom>
          <a:solidFill>
            <a:srgbClr val="4FC3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TextBox 6"/>
          <p:cNvSpPr txBox="1"/>
          <p:nvPr/>
        </p:nvSpPr>
        <p:spPr>
          <a:xfrm>
            <a:off x="502920" y="1325880"/>
            <a:ext cx="13716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1" i="0">
                <a:solidFill>
                  <a:srgbClr val="4FC3F7"/>
                </a:solidFill>
                <a:latin typeface="Courier New"/>
              </a:rPr>
              <a:t>/help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920240" y="1344168"/>
            <a:ext cx="2020824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400" b="0" i="0">
                <a:solidFill>
                  <a:srgbClr val="CADCFC"/>
                </a:solidFill>
                <a:latin typeface="Arial"/>
              </a:rPr>
              <a:t>הצג רשימת כל הפקודות</a:t>
            </a:r>
          </a:p>
        </p:txBody>
      </p:sp>
      <p:sp>
        <p:nvSpPr>
          <p:cNvPr id="9" name="Rectangle 8"/>
          <p:cNvSpPr/>
          <p:nvPr/>
        </p:nvSpPr>
        <p:spPr>
          <a:xfrm>
            <a:off x="4123944" y="1234440"/>
            <a:ext cx="3666744" cy="594360"/>
          </a:xfrm>
          <a:prstGeom prst="rect">
            <a:avLst/>
          </a:prstGeom>
          <a:solidFill>
            <a:srgbClr val="1A2A5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Rectangle 9"/>
          <p:cNvSpPr/>
          <p:nvPr/>
        </p:nvSpPr>
        <p:spPr>
          <a:xfrm>
            <a:off x="4123944" y="1234440"/>
            <a:ext cx="54864" cy="594360"/>
          </a:xfrm>
          <a:prstGeom prst="rect">
            <a:avLst/>
          </a:prstGeom>
          <a:solidFill>
            <a:srgbClr val="00B4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TextBox 10"/>
          <p:cNvSpPr txBox="1"/>
          <p:nvPr/>
        </p:nvSpPr>
        <p:spPr>
          <a:xfrm>
            <a:off x="4261104" y="1325880"/>
            <a:ext cx="13716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1" i="0">
                <a:solidFill>
                  <a:srgbClr val="00B4D8"/>
                </a:solidFill>
                <a:latin typeface="Courier New"/>
              </a:rPr>
              <a:t>/clear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678424" y="1344168"/>
            <a:ext cx="2020824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400" b="0" i="0">
                <a:solidFill>
                  <a:srgbClr val="CADCFC"/>
                </a:solidFill>
                <a:latin typeface="Arial"/>
              </a:rPr>
              <a:t>נקה שיחה והתחל מחדש</a:t>
            </a:r>
          </a:p>
        </p:txBody>
      </p:sp>
      <p:sp>
        <p:nvSpPr>
          <p:cNvPr id="13" name="Rectangle 12"/>
          <p:cNvSpPr/>
          <p:nvPr/>
        </p:nvSpPr>
        <p:spPr>
          <a:xfrm>
            <a:off x="7882128" y="1234440"/>
            <a:ext cx="3666744" cy="594360"/>
          </a:xfrm>
          <a:prstGeom prst="rect">
            <a:avLst/>
          </a:prstGeom>
          <a:solidFill>
            <a:srgbClr val="1A2A5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4" name="Rectangle 13"/>
          <p:cNvSpPr/>
          <p:nvPr/>
        </p:nvSpPr>
        <p:spPr>
          <a:xfrm>
            <a:off x="7882128" y="1234440"/>
            <a:ext cx="54864" cy="594360"/>
          </a:xfrm>
          <a:prstGeom prst="rect">
            <a:avLst/>
          </a:prstGeom>
          <a:solidFill>
            <a:srgbClr val="81C78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5" name="TextBox 14"/>
          <p:cNvSpPr txBox="1"/>
          <p:nvPr/>
        </p:nvSpPr>
        <p:spPr>
          <a:xfrm>
            <a:off x="8019288" y="1325880"/>
            <a:ext cx="13716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1" i="0">
                <a:solidFill>
                  <a:srgbClr val="81C784"/>
                </a:solidFill>
                <a:latin typeface="Courier New"/>
              </a:rPr>
              <a:t>/compact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9436608" y="1344168"/>
            <a:ext cx="2020824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400" b="0" i="0">
                <a:solidFill>
                  <a:srgbClr val="CADCFC"/>
                </a:solidFill>
                <a:latin typeface="Arial"/>
              </a:rPr>
              <a:t>כווץ context — חסוך טוקנים</a:t>
            </a:r>
          </a:p>
        </p:txBody>
      </p:sp>
      <p:sp>
        <p:nvSpPr>
          <p:cNvPr id="17" name="Rectangle 16"/>
          <p:cNvSpPr/>
          <p:nvPr/>
        </p:nvSpPr>
        <p:spPr>
          <a:xfrm>
            <a:off x="365760" y="1920240"/>
            <a:ext cx="3666744" cy="594360"/>
          </a:xfrm>
          <a:prstGeom prst="rect">
            <a:avLst/>
          </a:prstGeom>
          <a:solidFill>
            <a:srgbClr val="1A2A5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8" name="Rectangle 17"/>
          <p:cNvSpPr/>
          <p:nvPr/>
        </p:nvSpPr>
        <p:spPr>
          <a:xfrm>
            <a:off x="365760" y="1920240"/>
            <a:ext cx="54864" cy="594360"/>
          </a:xfrm>
          <a:prstGeom prst="rect">
            <a:avLst/>
          </a:prstGeom>
          <a:solidFill>
            <a:srgbClr val="FFD54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9" name="TextBox 18"/>
          <p:cNvSpPr txBox="1"/>
          <p:nvPr/>
        </p:nvSpPr>
        <p:spPr>
          <a:xfrm>
            <a:off x="502920" y="2011680"/>
            <a:ext cx="13716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1" i="0">
                <a:solidFill>
                  <a:srgbClr val="FFD54F"/>
                </a:solidFill>
                <a:latin typeface="Courier New"/>
              </a:rPr>
              <a:t>/model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920240" y="2029968"/>
            <a:ext cx="2020824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400" b="0" i="0">
                <a:solidFill>
                  <a:srgbClr val="CADCFC"/>
                </a:solidFill>
                <a:latin typeface="Arial"/>
              </a:rPr>
              <a:t>החלף מודל (opus / sonnet / haiku)</a:t>
            </a:r>
          </a:p>
        </p:txBody>
      </p:sp>
      <p:sp>
        <p:nvSpPr>
          <p:cNvPr id="21" name="Rectangle 20"/>
          <p:cNvSpPr/>
          <p:nvPr/>
        </p:nvSpPr>
        <p:spPr>
          <a:xfrm>
            <a:off x="4123944" y="1920240"/>
            <a:ext cx="3666744" cy="594360"/>
          </a:xfrm>
          <a:prstGeom prst="rect">
            <a:avLst/>
          </a:prstGeom>
          <a:solidFill>
            <a:srgbClr val="1A2A5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2" name="Rectangle 21"/>
          <p:cNvSpPr/>
          <p:nvPr/>
        </p:nvSpPr>
        <p:spPr>
          <a:xfrm>
            <a:off x="4123944" y="1920240"/>
            <a:ext cx="54864" cy="594360"/>
          </a:xfrm>
          <a:prstGeom prst="rect">
            <a:avLst/>
          </a:prstGeom>
          <a:solidFill>
            <a:srgbClr val="CE93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3" name="TextBox 22"/>
          <p:cNvSpPr txBox="1"/>
          <p:nvPr/>
        </p:nvSpPr>
        <p:spPr>
          <a:xfrm>
            <a:off x="4261104" y="2011680"/>
            <a:ext cx="13716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1" i="0">
                <a:solidFill>
                  <a:srgbClr val="CE93D8"/>
                </a:solidFill>
                <a:latin typeface="Courier New"/>
              </a:rPr>
              <a:t>/cost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5678424" y="2029968"/>
            <a:ext cx="2020824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400" b="0" i="0">
                <a:solidFill>
                  <a:srgbClr val="CADCFC"/>
                </a:solidFill>
                <a:latin typeface="Arial"/>
              </a:rPr>
              <a:t>הצג עלות ושימוש בטוקנים</a:t>
            </a:r>
          </a:p>
        </p:txBody>
      </p:sp>
      <p:sp>
        <p:nvSpPr>
          <p:cNvPr id="25" name="Rectangle 24"/>
          <p:cNvSpPr/>
          <p:nvPr/>
        </p:nvSpPr>
        <p:spPr>
          <a:xfrm>
            <a:off x="7882128" y="1920240"/>
            <a:ext cx="3666744" cy="594360"/>
          </a:xfrm>
          <a:prstGeom prst="rect">
            <a:avLst/>
          </a:prstGeom>
          <a:solidFill>
            <a:srgbClr val="1A2A5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6" name="Rectangle 25"/>
          <p:cNvSpPr/>
          <p:nvPr/>
        </p:nvSpPr>
        <p:spPr>
          <a:xfrm>
            <a:off x="7882128" y="1920240"/>
            <a:ext cx="54864" cy="594360"/>
          </a:xfrm>
          <a:prstGeom prst="rect">
            <a:avLst/>
          </a:prstGeom>
          <a:solidFill>
            <a:srgbClr val="FF8A6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7" name="TextBox 26"/>
          <p:cNvSpPr txBox="1"/>
          <p:nvPr/>
        </p:nvSpPr>
        <p:spPr>
          <a:xfrm>
            <a:off x="8019288" y="2011680"/>
            <a:ext cx="13716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1" i="0">
                <a:solidFill>
                  <a:srgbClr val="FF8A65"/>
                </a:solidFill>
                <a:latin typeface="Courier New"/>
              </a:rPr>
              <a:t>/memory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9436608" y="2029968"/>
            <a:ext cx="2020824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400" b="0" i="0">
                <a:solidFill>
                  <a:srgbClr val="CADCFC"/>
                </a:solidFill>
                <a:latin typeface="Arial"/>
              </a:rPr>
              <a:t>צפה וערוך זיכרון</a:t>
            </a:r>
          </a:p>
        </p:txBody>
      </p:sp>
      <p:sp>
        <p:nvSpPr>
          <p:cNvPr id="29" name="Rectangle 28"/>
          <p:cNvSpPr/>
          <p:nvPr/>
        </p:nvSpPr>
        <p:spPr>
          <a:xfrm>
            <a:off x="365760" y="2606040"/>
            <a:ext cx="3666744" cy="594360"/>
          </a:xfrm>
          <a:prstGeom prst="rect">
            <a:avLst/>
          </a:prstGeom>
          <a:solidFill>
            <a:srgbClr val="1A2A5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0" name="Rectangle 29"/>
          <p:cNvSpPr/>
          <p:nvPr/>
        </p:nvSpPr>
        <p:spPr>
          <a:xfrm>
            <a:off x="365760" y="2606040"/>
            <a:ext cx="54864" cy="594360"/>
          </a:xfrm>
          <a:prstGeom prst="rect">
            <a:avLst/>
          </a:prstGeom>
          <a:solidFill>
            <a:srgbClr val="4FC3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1" name="TextBox 30"/>
          <p:cNvSpPr txBox="1"/>
          <p:nvPr/>
        </p:nvSpPr>
        <p:spPr>
          <a:xfrm>
            <a:off x="502920" y="2697480"/>
            <a:ext cx="13716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1" i="0">
                <a:solidFill>
                  <a:srgbClr val="4FC3F7"/>
                </a:solidFill>
                <a:latin typeface="Courier New"/>
              </a:rPr>
              <a:t>/init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1920240" y="2715768"/>
            <a:ext cx="2020824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400" b="0" i="0">
                <a:solidFill>
                  <a:srgbClr val="CADCFC"/>
                </a:solidFill>
                <a:latin typeface="Arial"/>
              </a:rPr>
              <a:t>צור CLAUDE.md לפרויקט אוטומטית</a:t>
            </a:r>
          </a:p>
        </p:txBody>
      </p:sp>
      <p:sp>
        <p:nvSpPr>
          <p:cNvPr id="33" name="Rectangle 32"/>
          <p:cNvSpPr/>
          <p:nvPr/>
        </p:nvSpPr>
        <p:spPr>
          <a:xfrm>
            <a:off x="4123944" y="2606040"/>
            <a:ext cx="3666744" cy="594360"/>
          </a:xfrm>
          <a:prstGeom prst="rect">
            <a:avLst/>
          </a:prstGeom>
          <a:solidFill>
            <a:srgbClr val="1A2A5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4" name="Rectangle 33"/>
          <p:cNvSpPr/>
          <p:nvPr/>
        </p:nvSpPr>
        <p:spPr>
          <a:xfrm>
            <a:off x="4123944" y="2606040"/>
            <a:ext cx="54864" cy="594360"/>
          </a:xfrm>
          <a:prstGeom prst="rect">
            <a:avLst/>
          </a:prstGeom>
          <a:solidFill>
            <a:srgbClr val="00B4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5" name="TextBox 34"/>
          <p:cNvSpPr txBox="1"/>
          <p:nvPr/>
        </p:nvSpPr>
        <p:spPr>
          <a:xfrm>
            <a:off x="4261104" y="2697480"/>
            <a:ext cx="13716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1" i="0">
                <a:solidFill>
                  <a:srgbClr val="00B4D8"/>
                </a:solidFill>
                <a:latin typeface="Courier New"/>
              </a:rPr>
              <a:t>/review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5678424" y="2715768"/>
            <a:ext cx="2020824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400" b="0" i="0">
                <a:solidFill>
                  <a:srgbClr val="CADCFC"/>
                </a:solidFill>
                <a:latin typeface="Arial"/>
              </a:rPr>
              <a:t>סקור שינויים ממתינים</a:t>
            </a:r>
          </a:p>
        </p:txBody>
      </p:sp>
      <p:sp>
        <p:nvSpPr>
          <p:cNvPr id="37" name="Rectangle 36"/>
          <p:cNvSpPr/>
          <p:nvPr/>
        </p:nvSpPr>
        <p:spPr>
          <a:xfrm>
            <a:off x="7882128" y="2606040"/>
            <a:ext cx="3666744" cy="594360"/>
          </a:xfrm>
          <a:prstGeom prst="rect">
            <a:avLst/>
          </a:prstGeom>
          <a:solidFill>
            <a:srgbClr val="1A2A5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8" name="Rectangle 37"/>
          <p:cNvSpPr/>
          <p:nvPr/>
        </p:nvSpPr>
        <p:spPr>
          <a:xfrm>
            <a:off x="7882128" y="2606040"/>
            <a:ext cx="54864" cy="594360"/>
          </a:xfrm>
          <a:prstGeom prst="rect">
            <a:avLst/>
          </a:prstGeom>
          <a:solidFill>
            <a:srgbClr val="81C78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9" name="TextBox 38"/>
          <p:cNvSpPr txBox="1"/>
          <p:nvPr/>
        </p:nvSpPr>
        <p:spPr>
          <a:xfrm>
            <a:off x="8019288" y="2697480"/>
            <a:ext cx="13716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1" i="0">
                <a:solidFill>
                  <a:srgbClr val="81C784"/>
                </a:solidFill>
                <a:latin typeface="Courier New"/>
              </a:rPr>
              <a:t>/commit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9436608" y="2715768"/>
            <a:ext cx="2020824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400" b="0" i="0">
                <a:solidFill>
                  <a:srgbClr val="CADCFC"/>
                </a:solidFill>
                <a:latin typeface="Arial"/>
              </a:rPr>
              <a:t>בצע git commit חכם</a:t>
            </a:r>
          </a:p>
        </p:txBody>
      </p:sp>
      <p:sp>
        <p:nvSpPr>
          <p:cNvPr id="41" name="Rectangle 40"/>
          <p:cNvSpPr/>
          <p:nvPr/>
        </p:nvSpPr>
        <p:spPr>
          <a:xfrm>
            <a:off x="365760" y="3291840"/>
            <a:ext cx="3666744" cy="594360"/>
          </a:xfrm>
          <a:prstGeom prst="rect">
            <a:avLst/>
          </a:prstGeom>
          <a:solidFill>
            <a:srgbClr val="1A2A5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2" name="Rectangle 41"/>
          <p:cNvSpPr/>
          <p:nvPr/>
        </p:nvSpPr>
        <p:spPr>
          <a:xfrm>
            <a:off x="365760" y="3291840"/>
            <a:ext cx="54864" cy="594360"/>
          </a:xfrm>
          <a:prstGeom prst="rect">
            <a:avLst/>
          </a:prstGeom>
          <a:solidFill>
            <a:srgbClr val="FFD54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3" name="TextBox 42"/>
          <p:cNvSpPr txBox="1"/>
          <p:nvPr/>
        </p:nvSpPr>
        <p:spPr>
          <a:xfrm>
            <a:off x="502920" y="3383280"/>
            <a:ext cx="13716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1" i="0">
                <a:solidFill>
                  <a:srgbClr val="FFD54F"/>
                </a:solidFill>
                <a:latin typeface="Courier New"/>
              </a:rPr>
              <a:t>/fast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1920240" y="3401568"/>
            <a:ext cx="2020824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400" b="0" i="0">
                <a:solidFill>
                  <a:srgbClr val="CADCFC"/>
                </a:solidFill>
                <a:latin typeface="Arial"/>
              </a:rPr>
              <a:t>הפעל מצב מהיר וזול</a:t>
            </a:r>
          </a:p>
        </p:txBody>
      </p:sp>
      <p:sp>
        <p:nvSpPr>
          <p:cNvPr id="45" name="Rectangle 44"/>
          <p:cNvSpPr/>
          <p:nvPr/>
        </p:nvSpPr>
        <p:spPr>
          <a:xfrm>
            <a:off x="4123944" y="3291840"/>
            <a:ext cx="3666744" cy="594360"/>
          </a:xfrm>
          <a:prstGeom prst="rect">
            <a:avLst/>
          </a:prstGeom>
          <a:solidFill>
            <a:srgbClr val="1A2A5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6" name="Rectangle 45"/>
          <p:cNvSpPr/>
          <p:nvPr/>
        </p:nvSpPr>
        <p:spPr>
          <a:xfrm>
            <a:off x="4123944" y="3291840"/>
            <a:ext cx="54864" cy="594360"/>
          </a:xfrm>
          <a:prstGeom prst="rect">
            <a:avLst/>
          </a:prstGeom>
          <a:solidFill>
            <a:srgbClr val="CE93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7" name="TextBox 46"/>
          <p:cNvSpPr txBox="1"/>
          <p:nvPr/>
        </p:nvSpPr>
        <p:spPr>
          <a:xfrm>
            <a:off x="4261104" y="3383280"/>
            <a:ext cx="13716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1" i="0">
                <a:solidFill>
                  <a:srgbClr val="CE93D8"/>
                </a:solidFill>
                <a:latin typeface="Courier New"/>
              </a:rPr>
              <a:t>/status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5678424" y="3401568"/>
            <a:ext cx="2020824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400" b="0" i="0">
                <a:solidFill>
                  <a:srgbClr val="CADCFC"/>
                </a:solidFill>
                <a:latin typeface="Arial"/>
              </a:rPr>
              <a:t>מודל פעיל + מידע חשבון</a:t>
            </a:r>
          </a:p>
        </p:txBody>
      </p:sp>
      <p:sp>
        <p:nvSpPr>
          <p:cNvPr id="49" name="Rectangle 48"/>
          <p:cNvSpPr/>
          <p:nvPr/>
        </p:nvSpPr>
        <p:spPr>
          <a:xfrm>
            <a:off x="7882128" y="3291840"/>
            <a:ext cx="3666744" cy="594360"/>
          </a:xfrm>
          <a:prstGeom prst="rect">
            <a:avLst/>
          </a:prstGeom>
          <a:solidFill>
            <a:srgbClr val="1A2A5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0" name="Rectangle 49"/>
          <p:cNvSpPr/>
          <p:nvPr/>
        </p:nvSpPr>
        <p:spPr>
          <a:xfrm>
            <a:off x="7882128" y="3291840"/>
            <a:ext cx="54864" cy="594360"/>
          </a:xfrm>
          <a:prstGeom prst="rect">
            <a:avLst/>
          </a:prstGeom>
          <a:solidFill>
            <a:srgbClr val="FF8A6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1" name="TextBox 50"/>
          <p:cNvSpPr txBox="1"/>
          <p:nvPr/>
        </p:nvSpPr>
        <p:spPr>
          <a:xfrm>
            <a:off x="8019288" y="3383280"/>
            <a:ext cx="13716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1" i="0">
                <a:solidFill>
                  <a:srgbClr val="FF8A65"/>
                </a:solidFill>
                <a:latin typeface="Courier New"/>
              </a:rPr>
              <a:t>/doctor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9436608" y="3401568"/>
            <a:ext cx="2020824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400" b="0" i="0">
                <a:solidFill>
                  <a:srgbClr val="CADCFC"/>
                </a:solidFill>
                <a:latin typeface="Arial"/>
              </a:rPr>
              <a:t>אבחן בעיות בהתקנה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365760" y="6172200"/>
            <a:ext cx="11457432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400" b="0" i="0">
                <a:solidFill>
                  <a:srgbClr val="FFD54F"/>
                </a:solidFill>
                <a:latin typeface="Arial"/>
              </a:rPr>
              <a:t>⌨️  קיצור מקלדת שימושי:   Shift+Tab  = החלפת מצב הרשאות  |  Esc x2 = בטל פעולה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62A7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88952" cy="64008"/>
          </a:xfrm>
          <a:prstGeom prst="rect">
            <a:avLst/>
          </a:prstGeom>
          <a:solidFill>
            <a:srgbClr val="81C78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457200" y="109728"/>
            <a:ext cx="11274552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3200" b="1" i="0">
                <a:solidFill>
                  <a:srgbClr val="FFFFFF"/>
                </a:solidFill>
                <a:latin typeface="Arial"/>
              </a:rPr>
              <a:t>בטיחות ואבטחה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640080"/>
            <a:ext cx="11274552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600" b="0" i="0">
                <a:solidFill>
                  <a:srgbClr val="CADCFC"/>
                </a:solidFill>
                <a:latin typeface="Arial"/>
              </a:rPr>
              <a:t>Claude Code מבקש אישור — אתה תמיד בשליטה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65760" y="1188720"/>
            <a:ext cx="6703923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800" b="1" i="0">
                <a:solidFill>
                  <a:srgbClr val="81C784"/>
                </a:solidFill>
                <a:latin typeface="Arial"/>
              </a:rPr>
              <a:t>מצבי הרשאות (Permission Modes)</a:t>
            </a:r>
          </a:p>
        </p:txBody>
      </p:sp>
      <p:sp>
        <p:nvSpPr>
          <p:cNvPr id="6" name="Rectangle 5"/>
          <p:cNvSpPr/>
          <p:nvPr/>
        </p:nvSpPr>
        <p:spPr>
          <a:xfrm>
            <a:off x="365760" y="1627632"/>
            <a:ext cx="6856171" cy="566928"/>
          </a:xfrm>
          <a:prstGeom prst="rect">
            <a:avLst/>
          </a:prstGeom>
          <a:solidFill>
            <a:srgbClr val="1A2A5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Rectangle 6"/>
          <p:cNvSpPr/>
          <p:nvPr/>
        </p:nvSpPr>
        <p:spPr>
          <a:xfrm>
            <a:off x="365760" y="1627632"/>
            <a:ext cx="73152" cy="566928"/>
          </a:xfrm>
          <a:prstGeom prst="rect">
            <a:avLst/>
          </a:prstGeom>
          <a:solidFill>
            <a:srgbClr val="81C78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TextBox 7"/>
          <p:cNvSpPr txBox="1"/>
          <p:nvPr/>
        </p:nvSpPr>
        <p:spPr>
          <a:xfrm>
            <a:off x="502920" y="1682496"/>
            <a:ext cx="256032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1" i="0">
                <a:solidFill>
                  <a:srgbClr val="81C784"/>
                </a:solidFill>
                <a:latin typeface="Courier New"/>
              </a:rPr>
              <a:t>default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154680" y="1700784"/>
            <a:ext cx="411480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400" b="0" i="0">
                <a:solidFill>
                  <a:srgbClr val="CADCFC"/>
                </a:solidFill>
                <a:latin typeface="Arial"/>
              </a:rPr>
              <a:t>שואל לפני כל עריכת קובץ ופקודה</a:t>
            </a:r>
          </a:p>
        </p:txBody>
      </p:sp>
      <p:sp>
        <p:nvSpPr>
          <p:cNvPr id="10" name="Rectangle 9"/>
          <p:cNvSpPr/>
          <p:nvPr/>
        </p:nvSpPr>
        <p:spPr>
          <a:xfrm>
            <a:off x="7313371" y="1737360"/>
            <a:ext cx="1645920" cy="347472"/>
          </a:xfrm>
          <a:prstGeom prst="rect">
            <a:avLst/>
          </a:prstGeom>
          <a:solidFill>
            <a:srgbClr val="1A2A5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TextBox 10"/>
          <p:cNvSpPr txBox="1"/>
          <p:nvPr/>
        </p:nvSpPr>
        <p:spPr>
          <a:xfrm>
            <a:off x="7313371" y="1737360"/>
            <a:ext cx="164592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0" i="0">
                <a:solidFill>
                  <a:srgbClr val="81C784"/>
                </a:solidFill>
                <a:latin typeface="Arial"/>
              </a:rPr>
              <a:t>מומלץ ללמידה</a:t>
            </a:r>
          </a:p>
        </p:txBody>
      </p:sp>
      <p:sp>
        <p:nvSpPr>
          <p:cNvPr id="12" name="Rectangle 11"/>
          <p:cNvSpPr/>
          <p:nvPr/>
        </p:nvSpPr>
        <p:spPr>
          <a:xfrm>
            <a:off x="365760" y="2286000"/>
            <a:ext cx="6856171" cy="566928"/>
          </a:xfrm>
          <a:prstGeom prst="rect">
            <a:avLst/>
          </a:prstGeom>
          <a:solidFill>
            <a:srgbClr val="1A2A5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Rectangle 12"/>
          <p:cNvSpPr/>
          <p:nvPr/>
        </p:nvSpPr>
        <p:spPr>
          <a:xfrm>
            <a:off x="365760" y="2286000"/>
            <a:ext cx="73152" cy="566928"/>
          </a:xfrm>
          <a:prstGeom prst="rect">
            <a:avLst/>
          </a:prstGeom>
          <a:solidFill>
            <a:srgbClr val="FFD54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4" name="TextBox 13"/>
          <p:cNvSpPr txBox="1"/>
          <p:nvPr/>
        </p:nvSpPr>
        <p:spPr>
          <a:xfrm>
            <a:off x="502920" y="2340864"/>
            <a:ext cx="256032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1" i="0">
                <a:solidFill>
                  <a:srgbClr val="FFD54F"/>
                </a:solidFill>
                <a:latin typeface="Courier New"/>
              </a:rPr>
              <a:t>acceptEdits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3154680" y="2359152"/>
            <a:ext cx="411480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400" b="0" i="0">
                <a:solidFill>
                  <a:srgbClr val="CADCFC"/>
                </a:solidFill>
                <a:latin typeface="Arial"/>
              </a:rPr>
              <a:t>מאשר עריכות קבצים אוטומטית</a:t>
            </a:r>
          </a:p>
        </p:txBody>
      </p:sp>
      <p:sp>
        <p:nvSpPr>
          <p:cNvPr id="16" name="Rectangle 15"/>
          <p:cNvSpPr/>
          <p:nvPr/>
        </p:nvSpPr>
        <p:spPr>
          <a:xfrm>
            <a:off x="7313371" y="2395728"/>
            <a:ext cx="1645920" cy="347472"/>
          </a:xfrm>
          <a:prstGeom prst="rect">
            <a:avLst/>
          </a:prstGeom>
          <a:solidFill>
            <a:srgbClr val="1A2A5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7" name="TextBox 16"/>
          <p:cNvSpPr txBox="1"/>
          <p:nvPr/>
        </p:nvSpPr>
        <p:spPr>
          <a:xfrm>
            <a:off x="7313371" y="2395728"/>
            <a:ext cx="164592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0" i="0">
                <a:solidFill>
                  <a:srgbClr val="FFD54F"/>
                </a:solidFill>
                <a:latin typeface="Arial"/>
              </a:rPr>
              <a:t>רמת ביניים</a:t>
            </a:r>
          </a:p>
        </p:txBody>
      </p:sp>
      <p:sp>
        <p:nvSpPr>
          <p:cNvPr id="18" name="Rectangle 17"/>
          <p:cNvSpPr/>
          <p:nvPr/>
        </p:nvSpPr>
        <p:spPr>
          <a:xfrm>
            <a:off x="365760" y="2944368"/>
            <a:ext cx="6856171" cy="566928"/>
          </a:xfrm>
          <a:prstGeom prst="rect">
            <a:avLst/>
          </a:prstGeom>
          <a:solidFill>
            <a:srgbClr val="1A2A5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9" name="Rectangle 18"/>
          <p:cNvSpPr/>
          <p:nvPr/>
        </p:nvSpPr>
        <p:spPr>
          <a:xfrm>
            <a:off x="365760" y="2944368"/>
            <a:ext cx="73152" cy="566928"/>
          </a:xfrm>
          <a:prstGeom prst="rect">
            <a:avLst/>
          </a:prstGeom>
          <a:solidFill>
            <a:srgbClr val="4FC3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0" name="TextBox 19"/>
          <p:cNvSpPr txBox="1"/>
          <p:nvPr/>
        </p:nvSpPr>
        <p:spPr>
          <a:xfrm>
            <a:off x="502920" y="2999232"/>
            <a:ext cx="256032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1" i="0">
                <a:solidFill>
                  <a:srgbClr val="4FC3F7"/>
                </a:solidFill>
                <a:latin typeface="Courier New"/>
              </a:rPr>
              <a:t>plan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3154680" y="3017520"/>
            <a:ext cx="411480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400" b="0" i="0">
                <a:solidFill>
                  <a:srgbClr val="CADCFC"/>
                </a:solidFill>
                <a:latin typeface="Arial"/>
              </a:rPr>
              <a:t>קריאה בלבד — מכין תוכנית לאישורך</a:t>
            </a:r>
          </a:p>
        </p:txBody>
      </p:sp>
      <p:sp>
        <p:nvSpPr>
          <p:cNvPr id="22" name="Rectangle 21"/>
          <p:cNvSpPr/>
          <p:nvPr/>
        </p:nvSpPr>
        <p:spPr>
          <a:xfrm>
            <a:off x="7313371" y="3054096"/>
            <a:ext cx="1645920" cy="347472"/>
          </a:xfrm>
          <a:prstGeom prst="rect">
            <a:avLst/>
          </a:prstGeom>
          <a:solidFill>
            <a:srgbClr val="1A2A5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3" name="TextBox 22"/>
          <p:cNvSpPr txBox="1"/>
          <p:nvPr/>
        </p:nvSpPr>
        <p:spPr>
          <a:xfrm>
            <a:off x="7313371" y="3054096"/>
            <a:ext cx="164592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0" i="0">
                <a:solidFill>
                  <a:srgbClr val="4FC3F7"/>
                </a:solidFill>
                <a:latin typeface="Arial"/>
              </a:rPr>
              <a:t>לסקירה</a:t>
            </a:r>
          </a:p>
        </p:txBody>
      </p:sp>
      <p:sp>
        <p:nvSpPr>
          <p:cNvPr id="24" name="Rectangle 23"/>
          <p:cNvSpPr/>
          <p:nvPr/>
        </p:nvSpPr>
        <p:spPr>
          <a:xfrm>
            <a:off x="365760" y="3602736"/>
            <a:ext cx="6856171" cy="566928"/>
          </a:xfrm>
          <a:prstGeom prst="rect">
            <a:avLst/>
          </a:prstGeom>
          <a:solidFill>
            <a:srgbClr val="1A2A5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5" name="Rectangle 24"/>
          <p:cNvSpPr/>
          <p:nvPr/>
        </p:nvSpPr>
        <p:spPr>
          <a:xfrm>
            <a:off x="365760" y="3602736"/>
            <a:ext cx="73152" cy="566928"/>
          </a:xfrm>
          <a:prstGeom prst="rect">
            <a:avLst/>
          </a:prstGeom>
          <a:solidFill>
            <a:srgbClr val="FF5B5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6" name="TextBox 25"/>
          <p:cNvSpPr txBox="1"/>
          <p:nvPr/>
        </p:nvSpPr>
        <p:spPr>
          <a:xfrm>
            <a:off x="502920" y="3657600"/>
            <a:ext cx="256032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1" i="0">
                <a:solidFill>
                  <a:srgbClr val="FF5B5B"/>
                </a:solidFill>
                <a:latin typeface="Courier New"/>
              </a:rPr>
              <a:t>bypassPermissions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3154680" y="3675888"/>
            <a:ext cx="411480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400" b="0" i="0">
                <a:solidFill>
                  <a:srgbClr val="CADCFC"/>
                </a:solidFill>
                <a:latin typeface="Arial"/>
              </a:rPr>
              <a:t>ללא שאלות בכלל — ⚠️ מסוכן!</a:t>
            </a:r>
          </a:p>
        </p:txBody>
      </p:sp>
      <p:sp>
        <p:nvSpPr>
          <p:cNvPr id="28" name="Rectangle 27"/>
          <p:cNvSpPr/>
          <p:nvPr/>
        </p:nvSpPr>
        <p:spPr>
          <a:xfrm>
            <a:off x="7313371" y="3712464"/>
            <a:ext cx="1645920" cy="347472"/>
          </a:xfrm>
          <a:prstGeom prst="rect">
            <a:avLst/>
          </a:prstGeom>
          <a:solidFill>
            <a:srgbClr val="1A2A5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9" name="TextBox 28"/>
          <p:cNvSpPr txBox="1"/>
          <p:nvPr/>
        </p:nvSpPr>
        <p:spPr>
          <a:xfrm>
            <a:off x="7313371" y="3712464"/>
            <a:ext cx="164592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0" i="0">
                <a:solidFill>
                  <a:srgbClr val="FF5B5B"/>
                </a:solidFill>
                <a:latin typeface="Arial"/>
              </a:rPr>
              <a:t>רק ב-VM מבודד</a:t>
            </a:r>
          </a:p>
        </p:txBody>
      </p:sp>
      <p:sp>
        <p:nvSpPr>
          <p:cNvPr id="30" name="Rectangle 29"/>
          <p:cNvSpPr/>
          <p:nvPr/>
        </p:nvSpPr>
        <p:spPr>
          <a:xfrm>
            <a:off x="7922818" y="1188720"/>
            <a:ext cx="3991813" cy="3657600"/>
          </a:xfrm>
          <a:prstGeom prst="rect">
            <a:avLst/>
          </a:prstGeom>
          <a:solidFill>
            <a:srgbClr val="1A2A5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1" name="Rectangle 30"/>
          <p:cNvSpPr/>
          <p:nvPr/>
        </p:nvSpPr>
        <p:spPr>
          <a:xfrm>
            <a:off x="7922818" y="1188720"/>
            <a:ext cx="64008" cy="3657600"/>
          </a:xfrm>
          <a:prstGeom prst="rect">
            <a:avLst/>
          </a:prstGeom>
          <a:solidFill>
            <a:srgbClr val="81C78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2" name="TextBox 31"/>
          <p:cNvSpPr txBox="1"/>
          <p:nvPr/>
        </p:nvSpPr>
        <p:spPr>
          <a:xfrm>
            <a:off x="8059978" y="1280160"/>
            <a:ext cx="3808933" cy="34747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300">
                <a:solidFill>
                  <a:srgbClr val="CADCFC"/>
                </a:solidFill>
                <a:latin typeface="Arial"/>
              </a:rPr>
              <a:t>⏪  Checkpoints — כל שינוי ניתן לביטול</a:t>
            </a:r>
          </a:p>
          <a:p>
            <a:pPr algn="r"/>
            <a:r>
              <a:rPr sz="1300">
                <a:solidFill>
                  <a:srgbClr val="CADCFC"/>
                </a:solidFill>
                <a:latin typeface="Arial"/>
              </a:rPr>
              <a:t>    לחץ Esc פעמיים לחזור אחורה</a:t>
            </a:r>
          </a:p>
          <a:p>
            <a:pPr algn="r"/>
            <a:endParaRPr sz="1300">
              <a:solidFill>
                <a:srgbClr val="CADCFC"/>
              </a:solidFill>
              <a:latin typeface="Arial"/>
            </a:endParaRPr>
          </a:p>
          <a:p>
            <a:pPr algn="r"/>
            <a:r>
              <a:rPr sz="1300">
                <a:solidFill>
                  <a:srgbClr val="CADCFC"/>
                </a:solidFill>
                <a:latin typeface="Arial"/>
              </a:rPr>
              <a:t>📏  כללי הרשאות — שלוט מה מותר</a:t>
            </a:r>
          </a:p>
          <a:p>
            <a:pPr algn="r"/>
            <a:r>
              <a:rPr sz="1300">
                <a:solidFill>
                  <a:srgbClr val="CADCFC"/>
                </a:solidFill>
                <a:latin typeface="Arial"/>
              </a:rPr>
              <a:t>    אפשר/חסום קבצים ופקודות ספציפיות</a:t>
            </a:r>
          </a:p>
          <a:p>
            <a:pPr algn="r"/>
            <a:endParaRPr sz="1300">
              <a:solidFill>
                <a:srgbClr val="CADCFC"/>
              </a:solidFill>
              <a:latin typeface="Arial"/>
            </a:endParaRPr>
          </a:p>
          <a:p>
            <a:pPr algn="r"/>
            <a:r>
              <a:rPr sz="1300">
                <a:solidFill>
                  <a:srgbClr val="CADCFC"/>
                </a:solidFill>
                <a:latin typeface="Arial"/>
              </a:rPr>
              <a:t>🔌  MCP Security — שים לב!</a:t>
            </a:r>
          </a:p>
          <a:p>
            <a:pPr algn="r"/>
            <a:r>
              <a:rPr sz="1300">
                <a:solidFill>
                  <a:srgbClr val="CADCFC"/>
                </a:solidFill>
                <a:latin typeface="Arial"/>
              </a:rPr>
              <a:t>    MCP שמביא תוכן חיצוני = סיכון</a:t>
            </a:r>
          </a:p>
          <a:p>
            <a:pPr algn="r"/>
            <a:endParaRPr sz="1300">
              <a:solidFill>
                <a:srgbClr val="CADCFC"/>
              </a:solidFill>
              <a:latin typeface="Arial"/>
            </a:endParaRPr>
          </a:p>
          <a:p>
            <a:pPr algn="r"/>
            <a:r>
              <a:rPr sz="1300">
                <a:solidFill>
                  <a:srgbClr val="CADCFC"/>
                </a:solidFill>
                <a:latin typeface="Arial"/>
              </a:rPr>
              <a:t>🏝️  Sandbox — בידוד אופציונלי</a:t>
            </a:r>
          </a:p>
          <a:p>
            <a:pPr algn="r"/>
            <a:r>
              <a:rPr sz="1300">
                <a:solidFill>
                  <a:srgbClr val="CADCFC"/>
                </a:solidFill>
                <a:latin typeface="Arial"/>
              </a:rPr>
              <a:t>    הגן על המחשב מפקודות מסוכנות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01B4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88952" cy="64008"/>
          </a:xfrm>
          <a:prstGeom prst="rect">
            <a:avLst/>
          </a:prstGeom>
          <a:solidFill>
            <a:srgbClr val="CE93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457200" y="109728"/>
            <a:ext cx="11274552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3200" b="1" i="0">
                <a:solidFill>
                  <a:srgbClr val="FFFFFF"/>
                </a:solidFill>
                <a:latin typeface="Arial"/>
              </a:rPr>
              <a:t>MCP Connectors — חיבורים לשירותים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640080"/>
            <a:ext cx="11274552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600" b="0" i="0">
                <a:solidFill>
                  <a:srgbClr val="CADCFC"/>
                </a:solidFill>
                <a:latin typeface="Arial"/>
              </a:rPr>
              <a:t>חבר את Claude לכלים שאתה כבר משתמש בהם</a:t>
            </a:r>
          </a:p>
        </p:txBody>
      </p:sp>
      <p:sp>
        <p:nvSpPr>
          <p:cNvPr id="5" name="Rectangle 4"/>
          <p:cNvSpPr/>
          <p:nvPr/>
        </p:nvSpPr>
        <p:spPr>
          <a:xfrm>
            <a:off x="365760" y="1234440"/>
            <a:ext cx="3648456" cy="1371600"/>
          </a:xfrm>
          <a:prstGeom prst="rect">
            <a:avLst/>
          </a:prstGeom>
          <a:solidFill>
            <a:srgbClr val="1A2A5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Rectangle 5"/>
          <p:cNvSpPr/>
          <p:nvPr/>
        </p:nvSpPr>
        <p:spPr>
          <a:xfrm>
            <a:off x="365760" y="1234440"/>
            <a:ext cx="3648456" cy="64008"/>
          </a:xfrm>
          <a:prstGeom prst="rect">
            <a:avLst/>
          </a:prstGeom>
          <a:solidFill>
            <a:srgbClr val="CE93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TextBox 6"/>
          <p:cNvSpPr txBox="1"/>
          <p:nvPr/>
        </p:nvSpPr>
        <p:spPr>
          <a:xfrm>
            <a:off x="475488" y="1344168"/>
            <a:ext cx="3465576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2000" b="1" i="0">
                <a:solidFill>
                  <a:srgbClr val="CE93D8"/>
                </a:solidFill>
                <a:latin typeface="Arial"/>
              </a:rPr>
              <a:t>🐙  GitHub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75488" y="1856232"/>
            <a:ext cx="3465576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400" b="0" i="0">
                <a:solidFill>
                  <a:srgbClr val="CADCFC"/>
                </a:solidFill>
                <a:latin typeface="Arial"/>
              </a:rPr>
              <a:t>ניהול קוד, PR, Issues</a:t>
            </a:r>
          </a:p>
        </p:txBody>
      </p:sp>
      <p:sp>
        <p:nvSpPr>
          <p:cNvPr id="9" name="Rectangle 8"/>
          <p:cNvSpPr/>
          <p:nvPr/>
        </p:nvSpPr>
        <p:spPr>
          <a:xfrm>
            <a:off x="4123944" y="1234440"/>
            <a:ext cx="3648456" cy="1371600"/>
          </a:xfrm>
          <a:prstGeom prst="rect">
            <a:avLst/>
          </a:prstGeom>
          <a:solidFill>
            <a:srgbClr val="1A2A5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Rectangle 9"/>
          <p:cNvSpPr/>
          <p:nvPr/>
        </p:nvSpPr>
        <p:spPr>
          <a:xfrm>
            <a:off x="4123944" y="1234440"/>
            <a:ext cx="3648456" cy="64008"/>
          </a:xfrm>
          <a:prstGeom prst="rect">
            <a:avLst/>
          </a:prstGeom>
          <a:solidFill>
            <a:srgbClr val="4FC3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TextBox 10"/>
          <p:cNvSpPr txBox="1"/>
          <p:nvPr/>
        </p:nvSpPr>
        <p:spPr>
          <a:xfrm>
            <a:off x="4233672" y="1344168"/>
            <a:ext cx="3465576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2000" b="1" i="0">
                <a:solidFill>
                  <a:srgbClr val="4FC3F7"/>
                </a:solidFill>
                <a:latin typeface="Arial"/>
              </a:rPr>
              <a:t>📋  Notion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233672" y="1856232"/>
            <a:ext cx="3465576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400" b="0" i="0">
                <a:solidFill>
                  <a:srgbClr val="CADCFC"/>
                </a:solidFill>
                <a:latin typeface="Arial"/>
              </a:rPr>
              <a:t>קריאה ועריכת מסמכים</a:t>
            </a:r>
          </a:p>
        </p:txBody>
      </p:sp>
      <p:sp>
        <p:nvSpPr>
          <p:cNvPr id="13" name="Rectangle 12"/>
          <p:cNvSpPr/>
          <p:nvPr/>
        </p:nvSpPr>
        <p:spPr>
          <a:xfrm>
            <a:off x="7882128" y="1234440"/>
            <a:ext cx="3648456" cy="1371600"/>
          </a:xfrm>
          <a:prstGeom prst="rect">
            <a:avLst/>
          </a:prstGeom>
          <a:solidFill>
            <a:srgbClr val="1A2A5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4" name="Rectangle 13"/>
          <p:cNvSpPr/>
          <p:nvPr/>
        </p:nvSpPr>
        <p:spPr>
          <a:xfrm>
            <a:off x="7882128" y="1234440"/>
            <a:ext cx="3648456" cy="64008"/>
          </a:xfrm>
          <a:prstGeom prst="rect">
            <a:avLst/>
          </a:prstGeom>
          <a:solidFill>
            <a:srgbClr val="81C78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5" name="TextBox 14"/>
          <p:cNvSpPr txBox="1"/>
          <p:nvPr/>
        </p:nvSpPr>
        <p:spPr>
          <a:xfrm>
            <a:off x="7991856" y="1344168"/>
            <a:ext cx="3465576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2000" b="1" i="0">
                <a:solidFill>
                  <a:srgbClr val="81C784"/>
                </a:solidFill>
                <a:latin typeface="Arial"/>
              </a:rPr>
              <a:t>💬  Slack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7991856" y="1856232"/>
            <a:ext cx="3465576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400" b="0" i="0">
                <a:solidFill>
                  <a:srgbClr val="CADCFC"/>
                </a:solidFill>
                <a:latin typeface="Arial"/>
              </a:rPr>
              <a:t>שליחת הודעות, קריאת מידע</a:t>
            </a:r>
          </a:p>
        </p:txBody>
      </p:sp>
      <p:sp>
        <p:nvSpPr>
          <p:cNvPr id="17" name="Rectangle 16"/>
          <p:cNvSpPr/>
          <p:nvPr/>
        </p:nvSpPr>
        <p:spPr>
          <a:xfrm>
            <a:off x="365760" y="2770632"/>
            <a:ext cx="3648456" cy="1371600"/>
          </a:xfrm>
          <a:prstGeom prst="rect">
            <a:avLst/>
          </a:prstGeom>
          <a:solidFill>
            <a:srgbClr val="1A2A5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8" name="Rectangle 17"/>
          <p:cNvSpPr/>
          <p:nvPr/>
        </p:nvSpPr>
        <p:spPr>
          <a:xfrm>
            <a:off x="365760" y="2770632"/>
            <a:ext cx="3648456" cy="64008"/>
          </a:xfrm>
          <a:prstGeom prst="rect">
            <a:avLst/>
          </a:prstGeom>
          <a:solidFill>
            <a:srgbClr val="FFD54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9" name="TextBox 18"/>
          <p:cNvSpPr txBox="1"/>
          <p:nvPr/>
        </p:nvSpPr>
        <p:spPr>
          <a:xfrm>
            <a:off x="475488" y="2880360"/>
            <a:ext cx="3465576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2000" b="1" i="0">
                <a:solidFill>
                  <a:srgbClr val="FFD54F"/>
                </a:solidFill>
                <a:latin typeface="Arial"/>
              </a:rPr>
              <a:t>🎨  Canva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75488" y="3392424"/>
            <a:ext cx="3465576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400" b="0" i="0">
                <a:solidFill>
                  <a:srgbClr val="CADCFC"/>
                </a:solidFill>
                <a:latin typeface="Arial"/>
              </a:rPr>
              <a:t>יצירת ועריכת עיצובים</a:t>
            </a:r>
          </a:p>
        </p:txBody>
      </p:sp>
      <p:sp>
        <p:nvSpPr>
          <p:cNvPr id="21" name="Rectangle 20"/>
          <p:cNvSpPr/>
          <p:nvPr/>
        </p:nvSpPr>
        <p:spPr>
          <a:xfrm>
            <a:off x="4123944" y="2770632"/>
            <a:ext cx="3648456" cy="1371600"/>
          </a:xfrm>
          <a:prstGeom prst="rect">
            <a:avLst/>
          </a:prstGeom>
          <a:solidFill>
            <a:srgbClr val="1A2A5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2" name="Rectangle 21"/>
          <p:cNvSpPr/>
          <p:nvPr/>
        </p:nvSpPr>
        <p:spPr>
          <a:xfrm>
            <a:off x="4123944" y="2770632"/>
            <a:ext cx="3648456" cy="64008"/>
          </a:xfrm>
          <a:prstGeom prst="rect">
            <a:avLst/>
          </a:prstGeom>
          <a:solidFill>
            <a:srgbClr val="00B4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3" name="TextBox 22"/>
          <p:cNvSpPr txBox="1"/>
          <p:nvPr/>
        </p:nvSpPr>
        <p:spPr>
          <a:xfrm>
            <a:off x="4233672" y="2880360"/>
            <a:ext cx="3465576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2000" b="1" i="0">
                <a:solidFill>
                  <a:srgbClr val="00B4D8"/>
                </a:solidFill>
                <a:latin typeface="Arial"/>
              </a:rPr>
              <a:t>🗄️  PostgreSQL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4233672" y="3392424"/>
            <a:ext cx="3465576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400" b="0" i="0">
                <a:solidFill>
                  <a:srgbClr val="CADCFC"/>
                </a:solidFill>
                <a:latin typeface="Arial"/>
              </a:rPr>
              <a:t>שאילתות למסד נתונים</a:t>
            </a:r>
          </a:p>
        </p:txBody>
      </p:sp>
      <p:sp>
        <p:nvSpPr>
          <p:cNvPr id="25" name="Rectangle 24"/>
          <p:cNvSpPr/>
          <p:nvPr/>
        </p:nvSpPr>
        <p:spPr>
          <a:xfrm>
            <a:off x="7882128" y="2770632"/>
            <a:ext cx="3648456" cy="1371600"/>
          </a:xfrm>
          <a:prstGeom prst="rect">
            <a:avLst/>
          </a:prstGeom>
          <a:solidFill>
            <a:srgbClr val="1A2A5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6" name="Rectangle 25"/>
          <p:cNvSpPr/>
          <p:nvPr/>
        </p:nvSpPr>
        <p:spPr>
          <a:xfrm>
            <a:off x="7882128" y="2770632"/>
            <a:ext cx="3648456" cy="64008"/>
          </a:xfrm>
          <a:prstGeom prst="rect">
            <a:avLst/>
          </a:prstGeom>
          <a:solidFill>
            <a:srgbClr val="FF8A6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7" name="TextBox 26"/>
          <p:cNvSpPr txBox="1"/>
          <p:nvPr/>
        </p:nvSpPr>
        <p:spPr>
          <a:xfrm>
            <a:off x="7991856" y="2880360"/>
            <a:ext cx="3465576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2000" b="1" i="0">
                <a:solidFill>
                  <a:srgbClr val="FF8A65"/>
                </a:solidFill>
                <a:latin typeface="Arial"/>
              </a:rPr>
              <a:t>📊  Airtable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7991856" y="3392424"/>
            <a:ext cx="3465576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400" b="0" i="0">
                <a:solidFill>
                  <a:srgbClr val="CADCFC"/>
                </a:solidFill>
                <a:latin typeface="Arial"/>
              </a:rPr>
              <a:t>ניהול טבלאות ומסדי נתונים</a:t>
            </a:r>
          </a:p>
        </p:txBody>
      </p:sp>
      <p:sp>
        <p:nvSpPr>
          <p:cNvPr id="29" name="Rectangle 28"/>
          <p:cNvSpPr/>
          <p:nvPr/>
        </p:nvSpPr>
        <p:spPr>
          <a:xfrm>
            <a:off x="365760" y="4434840"/>
            <a:ext cx="11457432" cy="1280160"/>
          </a:xfrm>
          <a:prstGeom prst="rect">
            <a:avLst/>
          </a:prstGeom>
          <a:solidFill>
            <a:srgbClr val="1A2A5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0" name="Rectangle 29"/>
          <p:cNvSpPr/>
          <p:nvPr/>
        </p:nvSpPr>
        <p:spPr>
          <a:xfrm>
            <a:off x="365760" y="4434840"/>
            <a:ext cx="73152" cy="1280160"/>
          </a:xfrm>
          <a:prstGeom prst="rect">
            <a:avLst/>
          </a:prstGeom>
          <a:solidFill>
            <a:srgbClr val="CE93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1" name="TextBox 30"/>
          <p:cNvSpPr txBox="1"/>
          <p:nvPr/>
        </p:nvSpPr>
        <p:spPr>
          <a:xfrm>
            <a:off x="548640" y="4480560"/>
            <a:ext cx="11091672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600" b="1" i="0">
                <a:solidFill>
                  <a:srgbClr val="CE93D8"/>
                </a:solidFill>
                <a:latin typeface="Arial"/>
              </a:rPr>
              <a:t>🌍  Scope — לאיזה פרויקטים חל החיבור?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548640" y="4892040"/>
            <a:ext cx="11091672" cy="685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500" b="0" i="0">
                <a:solidFill>
                  <a:srgbClr val="CADCFC"/>
                </a:solidFill>
                <a:latin typeface="Arial"/>
              </a:rPr>
              <a:t>local = רק אתה  |  project = כל הצוות  |  user = כל הפרויקטים שלך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62A7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88952" cy="64008"/>
          </a:xfrm>
          <a:prstGeom prst="rect">
            <a:avLst/>
          </a:prstGeom>
          <a:solidFill>
            <a:srgbClr val="FF8A6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457200" y="109728"/>
            <a:ext cx="11274552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3200" b="1" i="0">
                <a:solidFill>
                  <a:srgbClr val="FFFFFF"/>
                </a:solidFill>
                <a:latin typeface="Arial"/>
              </a:rPr>
              <a:t>Skills — מיומנויות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640080"/>
            <a:ext cx="11274552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600" b="0" i="0">
                <a:solidFill>
                  <a:srgbClr val="CADCFC"/>
                </a:solidFill>
                <a:latin typeface="Arial"/>
              </a:rPr>
              <a:t>תהליכי עבודה לשימוש חוזר שמרחיבים את Claude</a:t>
            </a:r>
          </a:p>
        </p:txBody>
      </p:sp>
      <p:sp>
        <p:nvSpPr>
          <p:cNvPr id="5" name="Rectangle 4"/>
          <p:cNvSpPr/>
          <p:nvPr/>
        </p:nvSpPr>
        <p:spPr>
          <a:xfrm>
            <a:off x="365760" y="1143000"/>
            <a:ext cx="11457432" cy="777240"/>
          </a:xfrm>
          <a:prstGeom prst="rect">
            <a:avLst/>
          </a:prstGeom>
          <a:solidFill>
            <a:srgbClr val="1A2A5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Rectangle 5"/>
          <p:cNvSpPr/>
          <p:nvPr/>
        </p:nvSpPr>
        <p:spPr>
          <a:xfrm>
            <a:off x="365760" y="1143000"/>
            <a:ext cx="73152" cy="777240"/>
          </a:xfrm>
          <a:prstGeom prst="rect">
            <a:avLst/>
          </a:prstGeom>
          <a:solidFill>
            <a:srgbClr val="FF8A6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TextBox 6"/>
          <p:cNvSpPr txBox="1"/>
          <p:nvPr/>
        </p:nvSpPr>
        <p:spPr>
          <a:xfrm>
            <a:off x="548640" y="1207008"/>
            <a:ext cx="11091672" cy="6583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700" b="0" i="0">
                <a:solidFill>
                  <a:srgbClr val="FFFFFF"/>
                </a:solidFill>
                <a:latin typeface="Arial"/>
              </a:rPr>
              <a:t>Skill = קובץ הוראות שאפשר לקרוא לו עם פקודה שמתחילה ב- /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65760" y="2057400"/>
            <a:ext cx="6703923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700" b="1" i="0">
                <a:solidFill>
                  <a:srgbClr val="FF8A65"/>
                </a:solidFill>
                <a:latin typeface="Arial"/>
              </a:rPr>
              <a:t>✨  Skills מובנים — תמיד זמינים:</a:t>
            </a:r>
          </a:p>
        </p:txBody>
      </p:sp>
      <p:sp>
        <p:nvSpPr>
          <p:cNvPr id="9" name="Rectangle 8"/>
          <p:cNvSpPr/>
          <p:nvPr/>
        </p:nvSpPr>
        <p:spPr>
          <a:xfrm>
            <a:off x="365760" y="2514600"/>
            <a:ext cx="3443356" cy="658368"/>
          </a:xfrm>
          <a:prstGeom prst="rect">
            <a:avLst/>
          </a:prstGeom>
          <a:solidFill>
            <a:srgbClr val="1A2A5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Rectangle 9"/>
          <p:cNvSpPr/>
          <p:nvPr/>
        </p:nvSpPr>
        <p:spPr>
          <a:xfrm>
            <a:off x="365760" y="2514600"/>
            <a:ext cx="54864" cy="658368"/>
          </a:xfrm>
          <a:prstGeom prst="rect">
            <a:avLst/>
          </a:prstGeom>
          <a:solidFill>
            <a:srgbClr val="FF8A6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TextBox 10"/>
          <p:cNvSpPr txBox="1"/>
          <p:nvPr/>
        </p:nvSpPr>
        <p:spPr>
          <a:xfrm>
            <a:off x="493776" y="2587752"/>
            <a:ext cx="118872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1" i="0">
                <a:solidFill>
                  <a:srgbClr val="FF8A65"/>
                </a:solidFill>
                <a:latin typeface="Courier New"/>
              </a:rPr>
              <a:t>/batch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737360" y="2606040"/>
            <a:ext cx="1980316" cy="4754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300" b="0" i="0">
                <a:solidFill>
                  <a:srgbClr val="CADCFC"/>
                </a:solidFill>
                <a:latin typeface="Arial"/>
              </a:rPr>
              <a:t>שינויים גדולים מקבילים בכל הפרויקט</a:t>
            </a:r>
          </a:p>
        </p:txBody>
      </p:sp>
      <p:sp>
        <p:nvSpPr>
          <p:cNvPr id="13" name="Rectangle 12"/>
          <p:cNvSpPr/>
          <p:nvPr/>
        </p:nvSpPr>
        <p:spPr>
          <a:xfrm>
            <a:off x="3900556" y="2514600"/>
            <a:ext cx="3443356" cy="658368"/>
          </a:xfrm>
          <a:prstGeom prst="rect">
            <a:avLst/>
          </a:prstGeom>
          <a:solidFill>
            <a:srgbClr val="1A2A5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4" name="Rectangle 13"/>
          <p:cNvSpPr/>
          <p:nvPr/>
        </p:nvSpPr>
        <p:spPr>
          <a:xfrm>
            <a:off x="3900556" y="2514600"/>
            <a:ext cx="54864" cy="658368"/>
          </a:xfrm>
          <a:prstGeom prst="rect">
            <a:avLst/>
          </a:prstGeom>
          <a:solidFill>
            <a:srgbClr val="00B4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5" name="TextBox 14"/>
          <p:cNvSpPr txBox="1"/>
          <p:nvPr/>
        </p:nvSpPr>
        <p:spPr>
          <a:xfrm>
            <a:off x="4028572" y="2587752"/>
            <a:ext cx="118872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1" i="0">
                <a:solidFill>
                  <a:srgbClr val="00B4D8"/>
                </a:solidFill>
                <a:latin typeface="Courier New"/>
              </a:rPr>
              <a:t>/simplify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272156" y="2606040"/>
            <a:ext cx="1980316" cy="4754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300" b="0" i="0">
                <a:solidFill>
                  <a:srgbClr val="CADCFC"/>
                </a:solidFill>
                <a:latin typeface="Arial"/>
              </a:rPr>
              <a:t>סקירת קוד לאיכות ויעילות + תיקון</a:t>
            </a:r>
          </a:p>
        </p:txBody>
      </p:sp>
      <p:sp>
        <p:nvSpPr>
          <p:cNvPr id="17" name="Rectangle 16"/>
          <p:cNvSpPr/>
          <p:nvPr/>
        </p:nvSpPr>
        <p:spPr>
          <a:xfrm>
            <a:off x="365760" y="3264408"/>
            <a:ext cx="3443356" cy="658368"/>
          </a:xfrm>
          <a:prstGeom prst="rect">
            <a:avLst/>
          </a:prstGeom>
          <a:solidFill>
            <a:srgbClr val="1A2A5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8" name="Rectangle 17"/>
          <p:cNvSpPr/>
          <p:nvPr/>
        </p:nvSpPr>
        <p:spPr>
          <a:xfrm>
            <a:off x="365760" y="3264408"/>
            <a:ext cx="54864" cy="658368"/>
          </a:xfrm>
          <a:prstGeom prst="rect">
            <a:avLst/>
          </a:prstGeom>
          <a:solidFill>
            <a:srgbClr val="81C78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9" name="TextBox 18"/>
          <p:cNvSpPr txBox="1"/>
          <p:nvPr/>
        </p:nvSpPr>
        <p:spPr>
          <a:xfrm>
            <a:off x="493776" y="3337560"/>
            <a:ext cx="118872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1" i="0">
                <a:solidFill>
                  <a:srgbClr val="81C784"/>
                </a:solidFill>
                <a:latin typeface="Courier New"/>
              </a:rPr>
              <a:t>/debug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737360" y="3355848"/>
            <a:ext cx="1980316" cy="4754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300" b="0" i="0">
                <a:solidFill>
                  <a:srgbClr val="CADCFC"/>
                </a:solidFill>
                <a:latin typeface="Arial"/>
              </a:rPr>
              <a:t>פתרון בעיות בשיחה הנוכחית</a:t>
            </a:r>
          </a:p>
        </p:txBody>
      </p:sp>
      <p:sp>
        <p:nvSpPr>
          <p:cNvPr id="21" name="Rectangle 20"/>
          <p:cNvSpPr/>
          <p:nvPr/>
        </p:nvSpPr>
        <p:spPr>
          <a:xfrm>
            <a:off x="3900556" y="3264408"/>
            <a:ext cx="3443356" cy="658368"/>
          </a:xfrm>
          <a:prstGeom prst="rect">
            <a:avLst/>
          </a:prstGeom>
          <a:solidFill>
            <a:srgbClr val="1A2A5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2" name="Rectangle 21"/>
          <p:cNvSpPr/>
          <p:nvPr/>
        </p:nvSpPr>
        <p:spPr>
          <a:xfrm>
            <a:off x="3900556" y="3264408"/>
            <a:ext cx="54864" cy="658368"/>
          </a:xfrm>
          <a:prstGeom prst="rect">
            <a:avLst/>
          </a:prstGeom>
          <a:solidFill>
            <a:srgbClr val="FFD54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3" name="TextBox 22"/>
          <p:cNvSpPr txBox="1"/>
          <p:nvPr/>
        </p:nvSpPr>
        <p:spPr>
          <a:xfrm>
            <a:off x="4028572" y="3337560"/>
            <a:ext cx="118872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1" i="0">
                <a:solidFill>
                  <a:srgbClr val="FFD54F"/>
                </a:solidFill>
                <a:latin typeface="Courier New"/>
              </a:rPr>
              <a:t>/loop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5272156" y="3355848"/>
            <a:ext cx="1980316" cy="4754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300" b="0" i="0">
                <a:solidFill>
                  <a:srgbClr val="CADCFC"/>
                </a:solidFill>
                <a:latin typeface="Arial"/>
              </a:rPr>
              <a:t>הרץ prompt מחדש לפי לוח זמנים</a:t>
            </a:r>
          </a:p>
        </p:txBody>
      </p:sp>
      <p:sp>
        <p:nvSpPr>
          <p:cNvPr id="25" name="Rectangle 24"/>
          <p:cNvSpPr/>
          <p:nvPr/>
        </p:nvSpPr>
        <p:spPr>
          <a:xfrm>
            <a:off x="7404811" y="2057400"/>
            <a:ext cx="4509820" cy="3108960"/>
          </a:xfrm>
          <a:prstGeom prst="rect">
            <a:avLst/>
          </a:prstGeom>
          <a:solidFill>
            <a:srgbClr val="1A2A5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6" name="Rectangle 25"/>
          <p:cNvSpPr/>
          <p:nvPr/>
        </p:nvSpPr>
        <p:spPr>
          <a:xfrm>
            <a:off x="7404811" y="2057400"/>
            <a:ext cx="64008" cy="3108960"/>
          </a:xfrm>
          <a:prstGeom prst="rect">
            <a:avLst/>
          </a:prstGeom>
          <a:solidFill>
            <a:srgbClr val="FFD54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7" name="TextBox 26"/>
          <p:cNvSpPr txBox="1"/>
          <p:nvPr/>
        </p:nvSpPr>
        <p:spPr>
          <a:xfrm>
            <a:off x="7541971" y="2121408"/>
            <a:ext cx="432694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600" b="1" i="0">
                <a:solidFill>
                  <a:srgbClr val="FFD54F"/>
                </a:solidFill>
                <a:latin typeface="Arial"/>
              </a:rPr>
              <a:t>📁 Skill מותאם אישית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7541971" y="2606040"/>
            <a:ext cx="4281220" cy="23774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300">
                <a:solidFill>
                  <a:srgbClr val="CADCFC"/>
                </a:solidFill>
                <a:latin typeface="Arial"/>
              </a:rPr>
              <a:t>שמור ב:</a:t>
            </a:r>
          </a:p>
          <a:p>
            <a:pPr algn="r"/>
            <a:r>
              <a:rPr sz="1300">
                <a:solidFill>
                  <a:srgbClr val="4FC3F7"/>
                </a:solidFill>
                <a:latin typeface="Courier New"/>
              </a:rPr>
              <a:t>~/.claude/skills/&lt;name&gt;/</a:t>
            </a:r>
          </a:p>
          <a:p>
            <a:pPr algn="r"/>
            <a:endParaRPr sz="1300">
              <a:solidFill>
                <a:srgbClr val="4FC3F7"/>
              </a:solidFill>
              <a:latin typeface="Courier New"/>
            </a:endParaRPr>
          </a:p>
          <a:p>
            <a:pPr algn="r"/>
            <a:r>
              <a:rPr sz="1300">
                <a:solidFill>
                  <a:srgbClr val="CADCFC"/>
                </a:solidFill>
                <a:latin typeface="Arial"/>
              </a:rPr>
              <a:t>כולל קובץ SKILL.md</a:t>
            </a:r>
          </a:p>
          <a:p>
            <a:pPr algn="r"/>
            <a:r>
              <a:rPr sz="1300">
                <a:solidFill>
                  <a:srgbClr val="CADCFC"/>
                </a:solidFill>
                <a:latin typeface="Arial"/>
              </a:rPr>
              <a:t>עם הגדרת הפקודה</a:t>
            </a:r>
          </a:p>
          <a:p>
            <a:pPr algn="r"/>
            <a:r>
              <a:rPr sz="1300">
                <a:solidFill>
                  <a:srgbClr val="CADCFC"/>
                </a:solidFill>
                <a:latin typeface="Arial"/>
              </a:rPr>
              <a:t>וההוראות לClaudeכיצד להשתמש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365760" y="6199632"/>
            <a:ext cx="11457432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400" b="0" i="0">
                <a:solidFill>
                  <a:srgbClr val="FFD54F"/>
                </a:solidFill>
                <a:latin typeface="Arial"/>
              </a:rPr>
              <a:t>💡  הקלד  /  לראות את כל ה-Skills הזמינים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1523</Words>
  <Application>Microsoft Office PowerPoint</Application>
  <PresentationFormat>מותאם אישית</PresentationFormat>
  <Paragraphs>329</Paragraphs>
  <Slides>15</Slides>
  <Notes>0</Notes>
  <HiddenSlides>0</HiddenSlides>
  <MMClips>0</MMClips>
  <ScaleCrop>false</ScaleCrop>
  <HeadingPairs>
    <vt:vector size="6" baseType="variant">
      <vt:variant>
        <vt:lpstr>גופנים בשימוש</vt:lpstr>
      </vt:variant>
      <vt:variant>
        <vt:i4>3</vt:i4>
      </vt:variant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15</vt:i4>
      </vt:variant>
    </vt:vector>
  </HeadingPairs>
  <TitlesOfParts>
    <vt:vector size="19" baseType="lpstr">
      <vt:lpstr>Arial</vt:lpstr>
      <vt:lpstr>Calibri</vt:lpstr>
      <vt:lpstr>Courier New</vt:lpstr>
      <vt:lpstr>Office Theme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Talya</dc:creator>
  <cp:keywords/>
  <dc:description>generated using python-pptx</dc:description>
  <cp:lastModifiedBy>Talya Maor</cp:lastModifiedBy>
  <cp:revision>1</cp:revision>
  <dcterms:created xsi:type="dcterms:W3CDTF">2013-01-27T09:14:16Z</dcterms:created>
  <dcterms:modified xsi:type="dcterms:W3CDTF">2026-03-19T14:43:29Z</dcterms:modified>
  <cp:category/>
</cp:coreProperties>
</file>