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394A6DE-09D4-AA72-70EA-A45F8C3C42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B4F2451C-CD65-EBAB-DC3F-A5B907F9F4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A164E4C-9DE2-E04A-F8EC-3EDE89E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C3B4-091E-45ED-807F-C5596D874F0A}" type="datetimeFigureOut">
              <a:rPr lang="he-IL" smtClean="0"/>
              <a:t>א'/ניסן/תשפ"ו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9486DBE-60BB-1E07-F7AE-5CC6B80B9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10C7495-5972-FEB8-76E3-AA018890E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B33B-5231-4772-8D23-EF45F55798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085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12F6D3B-93EE-549E-4D3C-6EB77E1C6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61897C7A-A198-893D-2D45-92E9F366C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8CC4117-50EB-DB33-B2F2-61C50EAFF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C3B4-091E-45ED-807F-C5596D874F0A}" type="datetimeFigureOut">
              <a:rPr lang="he-IL" smtClean="0"/>
              <a:t>א'/ניסן/תשפ"ו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0D25E26-C4FF-DC81-842B-3ADA828DE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1733856-F40B-B541-692D-87D8EF059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B33B-5231-4772-8D23-EF45F55798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0826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1F3DB241-357A-DF97-4E87-0DC656C413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3593E64C-B427-69D0-FA99-EC9CE85AE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740F8F9-EE15-F8C8-8B0C-B26A831A6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C3B4-091E-45ED-807F-C5596D874F0A}" type="datetimeFigureOut">
              <a:rPr lang="he-IL" smtClean="0"/>
              <a:t>א'/ניסן/תשפ"ו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1862B13-4917-BAEA-6CF0-012447E18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10A7258-85CA-B3DC-AABC-A6DA5259E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B33B-5231-4772-8D23-EF45F55798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37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9BB1E76-EC2D-320E-7D42-BA47A3AC9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486D8EE-D52A-F8F5-8DE7-39595D323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7F8EAE1-6741-BC8F-00E1-E64A5D7B4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C3B4-091E-45ED-807F-C5596D874F0A}" type="datetimeFigureOut">
              <a:rPr lang="he-IL" smtClean="0"/>
              <a:t>א'/ניסן/תשפ"ו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6AA9BE5-0864-073D-5A04-0DB0A7621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D09C327-4A1E-D3BB-9AFF-F4A60BA6D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B33B-5231-4772-8D23-EF45F55798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2167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8583E5C-7524-00BC-1A26-CCF79B31F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1EF39EE-2A4D-24D8-75D0-22EB348A7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D0C86F7-1BC0-4538-F254-06589A47E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C3B4-091E-45ED-807F-C5596D874F0A}" type="datetimeFigureOut">
              <a:rPr lang="he-IL" smtClean="0"/>
              <a:t>א'/ניסן/תשפ"ו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CEE51B4-6D33-A18A-92B7-D8998F618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37B4F00B-42C1-4E2E-72B0-39351AC9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B33B-5231-4772-8D23-EF45F55798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7163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705AF66-EDE4-C331-E672-DAEA75ED7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4484DC9-8E2D-4539-68C9-3774CE6626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345AEDD9-374C-3787-EC8F-63CEC5FD5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F042A555-79AB-B720-A08E-975895884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C3B4-091E-45ED-807F-C5596D874F0A}" type="datetimeFigureOut">
              <a:rPr lang="he-IL" smtClean="0"/>
              <a:t>א'/ניסן/תשפ"ו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2FF0346-4F3F-6988-6617-4BBCE5324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4BD69E1-9515-36CF-0B36-4AD967384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B33B-5231-4772-8D23-EF45F55798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1604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77BDE8E-E0F7-A5EF-F3AC-7F71D5E57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3848404-F505-A4D1-D8DF-2E482B487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953AF5F-116D-44AD-7914-CB8E2EE998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7B727E25-DCB4-D8F8-CD11-0E8589B513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A8C541FB-4F32-F7A2-3A2F-A62F58C7F2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002EC08B-FCEE-3E3F-88D9-897E21DBC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C3B4-091E-45ED-807F-C5596D874F0A}" type="datetimeFigureOut">
              <a:rPr lang="he-IL" smtClean="0"/>
              <a:t>א'/ניסן/תשפ"ו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933A11C3-0185-60F9-0A75-7D50B9944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2BE024F2-8A26-DA75-5C77-154657E02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B33B-5231-4772-8D23-EF45F55798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580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5858036-D0CF-C4FC-3486-4DBDA71B8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9BA3B346-B34B-98F0-F17F-6EE8742B4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C3B4-091E-45ED-807F-C5596D874F0A}" type="datetimeFigureOut">
              <a:rPr lang="he-IL" smtClean="0"/>
              <a:t>א'/ניסן/תשפ"ו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A0D95FF3-9D15-D694-14FD-9DA66D9A0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EE984D61-8CD0-C024-DB69-075B30D32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B33B-5231-4772-8D23-EF45F55798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49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3ACB6C0B-4489-5330-0F91-45267BDF1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C3B4-091E-45ED-807F-C5596D874F0A}" type="datetimeFigureOut">
              <a:rPr lang="he-IL" smtClean="0"/>
              <a:t>א'/ניסן/תשפ"ו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4BD77C93-10FE-7AA8-7147-ED8A0DBC5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4B6145A-B52A-C275-2DFD-33B254728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B33B-5231-4772-8D23-EF45F55798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562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92CB434-5E9A-9EC0-8DF9-533485175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7B7F8C8-4A63-A872-4825-2F042EAEE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43BEB8B9-D689-A366-FB71-A9D263E64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67B039C-2476-CD7B-F892-F7767A6FF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C3B4-091E-45ED-807F-C5596D874F0A}" type="datetimeFigureOut">
              <a:rPr lang="he-IL" smtClean="0"/>
              <a:t>א'/ניסן/תשפ"ו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DCC9E39-37AE-EDC6-9E3A-AC6AC2BDA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F12E5D4-3FB7-45BC-C21F-BB5F7610D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B33B-5231-4772-8D23-EF45F55798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3651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86EBF2D-E5F6-44B2-5896-BEBDFD95E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C85F991A-7E35-6C2B-8A11-5ADE883831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8A1F5E3D-847D-AED7-5279-15C2EE2071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4795BD4-B415-699B-F823-EE9AAA2B2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4C3B4-091E-45ED-807F-C5596D874F0A}" type="datetimeFigureOut">
              <a:rPr lang="he-IL" smtClean="0"/>
              <a:t>א'/ניסן/תשפ"ו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249B182E-72D8-CADB-5566-43A6CC1E6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8456A08-3542-4A28-8F82-6AD50DD37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2B33B-5231-4772-8D23-EF45F557989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6359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F172A"/>
            </a:gs>
            <a:gs pos="50000">
              <a:srgbClr val="162032"/>
            </a:gs>
            <a:gs pos="100000">
              <a:srgbClr val="1E293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095559E7-51D6-1646-7717-A3239813B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9CF2F44-4A63-BB4D-85BA-3E619965A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FBABB77-B0CD-8657-B07C-98D8BB84AD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4C3B4-091E-45ED-807F-C5596D874F0A}" type="datetimeFigureOut">
              <a:rPr lang="he-IL" smtClean="0"/>
              <a:t>א'/ניסן/תשפ"ו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61250DA-322D-FA93-8750-364EA2ACE9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4E3F409-22AD-CC30-CEF3-59D35CABF8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2B33B-5231-4772-8D23-EF45F557989A}" type="slidenum">
              <a:rPr lang="he-IL" smtClean="0"/>
              <a:t>‹#›</a:t>
            </a:fld>
            <a:endParaRPr lang="he-IL"/>
          </a:p>
        </p:txBody>
      </p:sp>
      <p:sp>
        <p:nvSpPr>
          <p:cNvPr id="100" name="AccentLine"/>
          <p:cNvSpPr/>
          <p:nvPr/>
        </p:nvSpPr>
        <p:spPr>
          <a:xfrm>
            <a:off x="0" y="6583680"/>
            <a:ext cx="12192000" cy="45720"/>
          </a:xfrm>
          <a:prstGeom prst="rect">
            <a:avLst/>
          </a:prstGeom>
          <a:gradFill>
            <a:gsLst>
              <a:gs pos="0">
                <a:srgbClr val="38BDF8"/>
              </a:gs>
              <a:gs pos="50000">
                <a:srgbClr val="A78BFA"/>
              </a:gs>
              <a:gs pos="100000">
                <a:srgbClr val="22D3EE"/>
              </a:gs>
            </a:gsLst>
            <a:lin ang="0" scaled="1"/>
          </a:gradFill>
          <a:ln w="0">
            <a:noFill/>
          </a:ln>
        </p:spPr>
        <p:txBody>
          <a:bodyPr/>
          <a:lstStyle/>
          <a:p>
            <a:endParaRPr/>
          </a:p>
        </p:txBody>
      </p:sp>
      <p:sp>
        <p:nvSpPr>
          <p:cNvPr id="101" name="CornerAccent"/>
          <p:cNvSpPr/>
          <p:nvPr/>
        </p:nvSpPr>
        <p:spPr>
          <a:xfrm>
            <a:off x="11430000" y="0"/>
            <a:ext cx="762000" cy="762000"/>
          </a:xfrm>
          <a:prstGeom prst="rtTriangle">
            <a:avLst/>
          </a:prstGeom>
          <a:solidFill>
            <a:srgbClr val="38BDF8">
              <a:alpha val="8000"/>
            </a:srgbClr>
          </a:solidFill>
          <a:ln w="0">
            <a:noFill/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7614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0F4F8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CBD5E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CBD5E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CBD5E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CBD5E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CBD5E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CBD5E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CBD5E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CBD5E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CBD5E1"/>
          </a:solidFill>
          <a:latin typeface="+mn-lt"/>
          <a:ea typeface="+mn-ea"/>
          <a:cs typeface="+mn-cs"/>
        </a:defRPr>
      </a:lvl9pPr>
    </p:bodyStyle>
    <p:otherStyle>
      <a:defPPr>
        <a:defRPr lang="he-IL">
          <a:solidFill>
            <a:srgbClr val="CBD5E1"/>
          </a:solidFill>
        </a:defRPr>
      </a:defPPr>
      <a:lvl1pPr marL="0" algn="r" defTabSz="914400" rtl="1" eaLnBrk="1" latinLnBrk="0" hangingPunct="1">
        <a:defRPr sz="1800" kern="1200">
          <a:solidFill>
            <a:srgbClr val="CBD5E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rgbClr val="CBD5E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rgbClr val="CBD5E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rgbClr val="CBD5E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rgbClr val="CBD5E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rgbClr val="CBD5E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rgbClr val="CBD5E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rgbClr val="CBD5E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rgbClr val="CBD5E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9FCA38A0-B66A-400C-B381-3BE0A1DE2B44}"/>
              </a:ext>
            </a:extLst>
          </p:cNvPr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38BD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5" name="אליפסה 4">
            <a:extLst>
              <a:ext uri="{FF2B5EF4-FFF2-40B4-BE49-F238E27FC236}">
                <a16:creationId xmlns:a16="http://schemas.microsoft.com/office/drawing/2014/main" id="{50050C56-57AF-4DD0-93C8-0AF7A634BE7F}"/>
              </a:ext>
            </a:extLst>
          </p:cNvPr>
          <p:cNvSpPr/>
          <p:nvPr/>
        </p:nvSpPr>
        <p:spPr>
          <a:xfrm>
            <a:off x="5270500" y="381000"/>
            <a:ext cx="1651000" cy="1651000"/>
          </a:xfrm>
          <a:prstGeom prst="ellipse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20A91477-58E1-40B4-BC10-88F05A8D126D}"/>
              </a:ext>
            </a:extLst>
          </p:cNvPr>
          <p:cNvSpPr txBox="1"/>
          <p:nvPr/>
        </p:nvSpPr>
        <p:spPr>
          <a:xfrm>
            <a:off x="1016000" y="2349500"/>
            <a:ext cx="10160000" cy="1651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3200" b="1">
                <a:solidFill>
                  <a:srgbClr val="F0F4F8"/>
                </a:solidFill>
              </a:rPr>
              <a:t>הטמעת צ'אטבוטים מבוססי </a:t>
            </a:r>
            <a:r>
              <a:rPr lang="en-US" sz="3200" b="1">
                <a:solidFill>
                  <a:srgbClr val="F0F4F8"/>
                </a:solidFill>
              </a:rPr>
              <a:t>AI
</a:t>
            </a:r>
            <a:r>
              <a:rPr lang="he-IL" sz="3200" b="1">
                <a:solidFill>
                  <a:srgbClr val="F0F4F8"/>
                </a:solidFill>
              </a:rPr>
              <a:t>בצורה המאובטחת ביותר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718AEB0-32C1-4E1D-A546-168B534C401A}"/>
              </a:ext>
            </a:extLst>
          </p:cNvPr>
          <p:cNvSpPr txBox="1"/>
          <p:nvPr/>
        </p:nvSpPr>
        <p:spPr>
          <a:xfrm>
            <a:off x="1651000" y="4064000"/>
            <a:ext cx="8890000" cy="508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>
                <a:solidFill>
                  <a:srgbClr val="5EEAD4"/>
                </a:solidFill>
              </a:rPr>
              <a:t>הנחיות, רגולציות, כלים ושיטות עבודה מומלצות לארגונים</a:t>
            </a:r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6F8AEE64-7DCC-45C5-A119-CD5ED2292EB9}"/>
              </a:ext>
            </a:extLst>
          </p:cNvPr>
          <p:cNvSpPr/>
          <p:nvPr/>
        </p:nvSpPr>
        <p:spPr>
          <a:xfrm>
            <a:off x="4826000" y="4762500"/>
            <a:ext cx="2540000" cy="25400"/>
          </a:xfrm>
          <a:prstGeom prst="rect">
            <a:avLst/>
          </a:prstGeom>
          <a:solidFill>
            <a:srgbClr val="A78BF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A5FCE186-E8C2-4ED2-8AD6-0966B639ECE3}"/>
              </a:ext>
            </a:extLst>
          </p:cNvPr>
          <p:cNvSpPr txBox="1"/>
          <p:nvPr/>
        </p:nvSpPr>
        <p:spPr>
          <a:xfrm>
            <a:off x="2286000" y="5016500"/>
            <a:ext cx="7620000" cy="444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2026 | סקירה מקיפה לאבטחת </a:t>
            </a:r>
            <a:r>
              <a:rPr lang="en-US" sz="1400">
                <a:solidFill>
                  <a:srgbClr val="CBD5E1"/>
                </a:solidFill>
              </a:rPr>
              <a:t>AI </a:t>
            </a:r>
            <a:r>
              <a:rPr lang="he-IL" sz="1400">
                <a:solidFill>
                  <a:srgbClr val="CBD5E1"/>
                </a:solidFill>
              </a:rPr>
              <a:t>ארגוני</a:t>
            </a:r>
          </a:p>
        </p:txBody>
      </p:sp>
      <p:pic>
        <p:nvPicPr>
          <p:cNvPr id="10" name="Graphic 10" descr="Shield security icon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88000" y="533400"/>
            <a:ext cx="10160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737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0F7B8564-D5D3-482E-AC2E-87E5A7BAC310}"/>
              </a:ext>
            </a:extLst>
          </p:cNvPr>
          <p:cNvSpPr txBox="1"/>
          <p:nvPr/>
        </p:nvSpPr>
        <p:spPr>
          <a:xfrm>
            <a:off x="635000" y="381000"/>
            <a:ext cx="10922000" cy="635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2800" b="1">
                <a:solidFill>
                  <a:srgbClr val="F0F4F8"/>
                </a:solidFill>
              </a:rPr>
              <a:t>למה אבטחת צ'אטבוטים חיונית?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C7B3D11B-B2A4-4055-A177-F08375FB17A9}"/>
              </a:ext>
            </a:extLst>
          </p:cNvPr>
          <p:cNvSpPr/>
          <p:nvPr/>
        </p:nvSpPr>
        <p:spPr>
          <a:xfrm>
            <a:off x="8382000" y="1079500"/>
            <a:ext cx="3175000" cy="38100"/>
          </a:xfrm>
          <a:prstGeom prst="rect">
            <a:avLst/>
          </a:prstGeom>
          <a:solidFill>
            <a:srgbClr val="38BD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4" name="מלבן: פינות מעוגלות 3">
            <a:extLst>
              <a:ext uri="{FF2B5EF4-FFF2-40B4-BE49-F238E27FC236}">
                <a16:creationId xmlns:a16="http://schemas.microsoft.com/office/drawing/2014/main" id="{D2846822-1FE8-4DD3-8696-60BD19E83507}"/>
              </a:ext>
            </a:extLst>
          </p:cNvPr>
          <p:cNvSpPr/>
          <p:nvPr/>
        </p:nvSpPr>
        <p:spPr>
          <a:xfrm>
            <a:off x="635000" y="1397000"/>
            <a:ext cx="3429000" cy="21590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917F3519-43AB-430E-B905-B546FD9182CE}"/>
              </a:ext>
            </a:extLst>
          </p:cNvPr>
          <p:cNvSpPr txBox="1"/>
          <p:nvPr/>
        </p:nvSpPr>
        <p:spPr>
          <a:xfrm>
            <a:off x="698500" y="1524000"/>
            <a:ext cx="3302000" cy="635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3600" b="1">
                <a:solidFill>
                  <a:srgbClr val="38BDF8"/>
                </a:solidFill>
              </a:rPr>
              <a:t>60%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3DABA3F2-94FD-4259-ACA1-DBF1E153FBCB}"/>
              </a:ext>
            </a:extLst>
          </p:cNvPr>
          <p:cNvSpPr txBox="1"/>
          <p:nvPr/>
        </p:nvSpPr>
        <p:spPr>
          <a:xfrm>
            <a:off x="762000" y="2222500"/>
            <a:ext cx="3175000" cy="1016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מעובדי הידע מגבילים
שימוש ב-</a:t>
            </a:r>
            <a:r>
              <a:rPr lang="en-US" sz="1400">
                <a:solidFill>
                  <a:srgbClr val="CBD5E1"/>
                </a:solidFill>
              </a:rPr>
              <a:t>AI </a:t>
            </a:r>
            <a:r>
              <a:rPr lang="he-IL" sz="1400">
                <a:solidFill>
                  <a:srgbClr val="CBD5E1"/>
                </a:solidFill>
              </a:rPr>
              <a:t>בשל חששות
פרטיות ואבטחה</a:t>
            </a:r>
          </a:p>
        </p:txBody>
      </p:sp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BD64567B-F040-4AC7-9B2A-B0447E71422A}"/>
              </a:ext>
            </a:extLst>
          </p:cNvPr>
          <p:cNvSpPr/>
          <p:nvPr/>
        </p:nvSpPr>
        <p:spPr>
          <a:xfrm>
            <a:off x="4381500" y="1397000"/>
            <a:ext cx="3429000" cy="21590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97CDEC7D-75A6-4720-B28A-81F9FBCAC91E}"/>
              </a:ext>
            </a:extLst>
          </p:cNvPr>
          <p:cNvSpPr txBox="1"/>
          <p:nvPr/>
        </p:nvSpPr>
        <p:spPr>
          <a:xfrm>
            <a:off x="4445000" y="1524000"/>
            <a:ext cx="3302000" cy="635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3600" b="1">
                <a:solidFill>
                  <a:srgbClr val="A78BFA"/>
                </a:solidFill>
              </a:rPr>
              <a:t>€20M</a:t>
            </a:r>
            <a:endParaRPr lang="he-IL" sz="3600" b="1">
              <a:solidFill>
                <a:srgbClr val="A78BFA"/>
              </a:solidFill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E3634637-CC8B-4C1F-BB6E-4A6D084A45F3}"/>
              </a:ext>
            </a:extLst>
          </p:cNvPr>
          <p:cNvSpPr txBox="1"/>
          <p:nvPr/>
        </p:nvSpPr>
        <p:spPr>
          <a:xfrm>
            <a:off x="4508500" y="2222500"/>
            <a:ext cx="3175000" cy="1016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קנס מקסימלי לפי </a:t>
            </a:r>
            <a:r>
              <a:rPr lang="en-US" sz="1400">
                <a:solidFill>
                  <a:srgbClr val="CBD5E1"/>
                </a:solidFill>
              </a:rPr>
              <a:t>GDPR
</a:t>
            </a:r>
            <a:r>
              <a:rPr lang="he-IL" sz="1400">
                <a:solidFill>
                  <a:srgbClr val="CBD5E1"/>
                </a:solidFill>
              </a:rPr>
              <a:t>על אי-עמידה בדרישות
הגנת מידע</a:t>
            </a: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3CFBA7AA-F901-43D7-BF7B-B74191164E38}"/>
              </a:ext>
            </a:extLst>
          </p:cNvPr>
          <p:cNvSpPr/>
          <p:nvPr/>
        </p:nvSpPr>
        <p:spPr>
          <a:xfrm>
            <a:off x="8128000" y="1397000"/>
            <a:ext cx="3429000" cy="21590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08C42D60-06D4-4D91-9A70-09F0E89238A1}"/>
              </a:ext>
            </a:extLst>
          </p:cNvPr>
          <p:cNvSpPr txBox="1"/>
          <p:nvPr/>
        </p:nvSpPr>
        <p:spPr>
          <a:xfrm>
            <a:off x="8191500" y="1524000"/>
            <a:ext cx="3302000" cy="635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3600" b="1">
                <a:solidFill>
                  <a:srgbClr val="34D399"/>
                </a:solidFill>
              </a:rPr>
              <a:t>3M+</a:t>
            </a:r>
            <a:endParaRPr lang="he-IL" sz="3600" b="1">
              <a:solidFill>
                <a:srgbClr val="34D399"/>
              </a:solidFill>
            </a:endParaRP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A18CF0FF-6B3B-4112-B3D8-42EB03457D2C}"/>
              </a:ext>
            </a:extLst>
          </p:cNvPr>
          <p:cNvSpPr txBox="1"/>
          <p:nvPr/>
        </p:nvSpPr>
        <p:spPr>
          <a:xfrm>
            <a:off x="8255000" y="2222500"/>
            <a:ext cx="3175000" cy="1016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רשומות רגישות נחשפו
בממוצע לכל ארגון
דרך </a:t>
            </a:r>
            <a:r>
              <a:rPr lang="en-US" sz="1400">
                <a:solidFill>
                  <a:srgbClr val="CBD5E1"/>
                </a:solidFill>
              </a:rPr>
              <a:t>Shadow AI</a:t>
            </a:r>
            <a:endParaRPr lang="he-IL" sz="1400">
              <a:solidFill>
                <a:srgbClr val="CBD5E1"/>
              </a:solidFill>
            </a:endParaRP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692FD2C7-DEA9-4118-BCF9-99D9C9927F5D}"/>
              </a:ext>
            </a:extLst>
          </p:cNvPr>
          <p:cNvSpPr txBox="1"/>
          <p:nvPr/>
        </p:nvSpPr>
        <p:spPr>
          <a:xfrm>
            <a:off x="1016000" y="3937000"/>
            <a:ext cx="10160000" cy="762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600">
                <a:solidFill>
                  <a:srgbClr val="94A3B8"/>
                </a:solidFill>
              </a:rPr>
              <a:t>ארגונים חייבים לנקוט גישה אסטרטגית להטמעת כלי </a:t>
            </a:r>
            <a:r>
              <a:rPr lang="en-US" sz="1600">
                <a:solidFill>
                  <a:srgbClr val="94A3B8"/>
                </a:solidFill>
              </a:rPr>
              <a:t>AI </a:t>
            </a:r>
            <a:r>
              <a:rPr lang="he-IL" sz="1600">
                <a:solidFill>
                  <a:srgbClr val="94A3B8"/>
                </a:solidFill>
              </a:rPr>
              <a:t>תוך ניהול סיכונים, עמידה ברגולציות והגנה על נתונים רגישים</a:t>
            </a:r>
          </a:p>
        </p:txBody>
      </p:sp>
      <p:sp>
        <p:nvSpPr>
          <p:cNvPr id="14" name="מלבן: פינות מעוגלות 13">
            <a:extLst>
              <a:ext uri="{FF2B5EF4-FFF2-40B4-BE49-F238E27FC236}">
                <a16:creationId xmlns:a16="http://schemas.microsoft.com/office/drawing/2014/main" id="{870A3E1C-E2BF-488F-990F-6C7A2DAB609A}"/>
              </a:ext>
            </a:extLst>
          </p:cNvPr>
          <p:cNvSpPr/>
          <p:nvPr/>
        </p:nvSpPr>
        <p:spPr>
          <a:xfrm>
            <a:off x="635000" y="4826000"/>
            <a:ext cx="10922000" cy="1270000"/>
          </a:xfrm>
          <a:prstGeom prst="roundRect">
            <a:avLst/>
          </a:prstGeom>
          <a:solidFill>
            <a:srgbClr val="162032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1FAEBFDD-F230-4573-87E0-029306F3D0DD}"/>
              </a:ext>
            </a:extLst>
          </p:cNvPr>
          <p:cNvSpPr txBox="1"/>
          <p:nvPr/>
        </p:nvSpPr>
        <p:spPr>
          <a:xfrm>
            <a:off x="825500" y="4927600"/>
            <a:ext cx="10541000" cy="381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600" b="1">
                <a:solidFill>
                  <a:srgbClr val="38BDF8"/>
                </a:solidFill>
              </a:rPr>
              <a:t>סיכוני אבטחה עיקריים בצ'אטבוטים: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EFE49226-8582-4868-A9A0-072D4FB206DC}"/>
              </a:ext>
            </a:extLst>
          </p:cNvPr>
          <p:cNvSpPr txBox="1"/>
          <p:nvPr/>
        </p:nvSpPr>
        <p:spPr>
          <a:xfrm>
            <a:off x="825500" y="5334000"/>
            <a:ext cx="10541000" cy="571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דליפת מידע רגיש  •  התקפות </a:t>
            </a:r>
            <a:r>
              <a:rPr lang="en-US" sz="1400">
                <a:solidFill>
                  <a:srgbClr val="CBD5E1"/>
                </a:solidFill>
              </a:rPr>
              <a:t>Prompt Injection  •  </a:t>
            </a:r>
            <a:r>
              <a:rPr lang="he-IL" sz="1400">
                <a:solidFill>
                  <a:srgbClr val="CBD5E1"/>
                </a:solidFill>
              </a:rPr>
              <a:t>הזיות </a:t>
            </a:r>
            <a:r>
              <a:rPr lang="en-US" sz="1400">
                <a:solidFill>
                  <a:srgbClr val="CBD5E1"/>
                </a:solidFill>
              </a:rPr>
              <a:t>AI  •  </a:t>
            </a:r>
            <a:r>
              <a:rPr lang="he-IL" sz="1400">
                <a:solidFill>
                  <a:srgbClr val="CBD5E1"/>
                </a:solidFill>
              </a:rPr>
              <a:t>שימוש לא מורשה (</a:t>
            </a:r>
            <a:r>
              <a:rPr lang="en-US" sz="1400">
                <a:solidFill>
                  <a:srgbClr val="CBD5E1"/>
                </a:solidFill>
              </a:rPr>
              <a:t>Shadow AI)  •  </a:t>
            </a:r>
            <a:r>
              <a:rPr lang="he-IL" sz="1400">
                <a:solidFill>
                  <a:srgbClr val="CBD5E1"/>
                </a:solidFill>
              </a:rPr>
              <a:t>אי-עמידה ברגולציות</a:t>
            </a:r>
          </a:p>
        </p:txBody>
      </p:sp>
    </p:spTree>
    <p:extLst>
      <p:ext uri="{BB962C8B-B14F-4D97-AF65-F5344CB8AC3E}">
        <p14:creationId xmlns:p14="http://schemas.microsoft.com/office/powerpoint/2010/main" val="2505066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56C2FB80-347D-4690-BD36-A7F6C4C1FF73}"/>
              </a:ext>
            </a:extLst>
          </p:cNvPr>
          <p:cNvSpPr txBox="1"/>
          <p:nvPr/>
        </p:nvSpPr>
        <p:spPr>
          <a:xfrm>
            <a:off x="635000" y="317500"/>
            <a:ext cx="10922000" cy="571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2600" b="1">
                <a:solidFill>
                  <a:srgbClr val="F0F4F8"/>
                </a:solidFill>
              </a:rPr>
              <a:t>סקירת הצ'אטבוטים המאובטחים ביותר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540F8BD1-9EE2-454A-B2D4-D1162DBBCA77}"/>
              </a:ext>
            </a:extLst>
          </p:cNvPr>
          <p:cNvSpPr/>
          <p:nvPr/>
        </p:nvSpPr>
        <p:spPr>
          <a:xfrm>
            <a:off x="7747000" y="927100"/>
            <a:ext cx="3810000" cy="38100"/>
          </a:xfrm>
          <a:prstGeom prst="rect">
            <a:avLst/>
          </a:prstGeom>
          <a:solidFill>
            <a:srgbClr val="38BD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graphicFrame>
        <p:nvGraphicFramePr>
          <p:cNvPr id="5" name="טבלה 4">
            <a:extLst>
              <a:ext uri="{FF2B5EF4-FFF2-40B4-BE49-F238E27FC236}">
                <a16:creationId xmlns:a16="http://schemas.microsoft.com/office/drawing/2014/main" id="{81FA9978-A0E3-48CA-912A-1C0EC3EE4C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306067"/>
              </p:ext>
            </p:extLst>
          </p:nvPr>
        </p:nvGraphicFramePr>
        <p:xfrm>
          <a:off x="444500" y="1143000"/>
          <a:ext cx="11303000" cy="42545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937000">
                  <a:extLst>
                    <a:ext uri="{9D8B030D-6E8A-4147-A177-3AD203B41FA5}">
                      <a16:colId xmlns:a16="http://schemas.microsoft.com/office/drawing/2014/main" val="1183286251"/>
                    </a:ext>
                  </a:extLst>
                </a:gridCol>
                <a:gridCol w="3556000">
                  <a:extLst>
                    <a:ext uri="{9D8B030D-6E8A-4147-A177-3AD203B41FA5}">
                      <a16:colId xmlns:a16="http://schemas.microsoft.com/office/drawing/2014/main" val="2166300396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val="1015904209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81829469"/>
                    </a:ext>
                  </a:extLst>
                </a:gridCol>
              </a:tblGrid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he-IL" sz="1400" b="1">
                          <a:solidFill>
                            <a:srgbClr val="0F172A"/>
                          </a:solidFill>
                        </a:rPr>
                        <a:t>תאימות אבטחה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400" b="1">
                          <a:solidFill>
                            <a:srgbClr val="0F172A"/>
                          </a:solidFill>
                        </a:rPr>
                        <a:t>הגנת נתונים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400" b="1">
                          <a:solidFill>
                            <a:srgbClr val="0F172A"/>
                          </a:solidFill>
                        </a:rPr>
                        <a:t>פלטפורמה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e-IL" sz="1400" b="1">
                        <a:solidFill>
                          <a:srgbClr val="0F172A"/>
                        </a:solidFill>
                      </a:endParaRP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278461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algn="ctr"/>
                      <a:r>
                        <a:rPr lang="he-IL" sz="1400">
                          <a:solidFill>
                            <a:srgbClr val="CBD5E1"/>
                          </a:solidFill>
                        </a:rPr>
                        <a:t>SOC2, GDPR, ISO, HIPAA
Microsoft Purview</a:t>
                      </a:r>
                    </a:p>
                  </a:txBody>
                  <a:tcPr anchor="ctr"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400">
                          <a:solidFill>
                            <a:srgbClr val="CBD5E1"/>
                          </a:solidFill>
                        </a:rPr>
                        <a:t>נתונים לא יוצאים מה-Tenant
לא משמשים לאימון</a:t>
                      </a:r>
                    </a:p>
                  </a:txBody>
                  <a:tcPr anchor="ctr"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400" b="1">
                          <a:solidFill>
                            <a:srgbClr val="38BDF8"/>
                          </a:solidFill>
                        </a:rPr>
                        <a:t>Microsoft Copilot</a:t>
                      </a:r>
                    </a:p>
                  </a:txBody>
                  <a:tcPr anchor="ctr"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b="1">
                          <a:solidFill>
                            <a:srgbClr val="A78BFA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rgbClr val="1E2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770456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algn="ctr"/>
                      <a:r>
                        <a:rPr lang="he-IL" sz="1400">
                          <a:solidFill>
                            <a:srgbClr val="CBD5E1"/>
                          </a:solidFill>
                        </a:rPr>
                        <a:t>SOC2 Type 2, HIPAA
CCPA, Enterprise</a:t>
                      </a:r>
                    </a:p>
                  </a:txBody>
                  <a:tcPr anchor="ctr">
                    <a:solidFill>
                      <a:srgbClr val="1620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400">
                          <a:solidFill>
                            <a:srgbClr val="CBD5E1"/>
                          </a:solidFill>
                        </a:rPr>
                        <a:t>Enterprise: אין אימון על נתונים
הצפנה מקצה לקצה</a:t>
                      </a:r>
                    </a:p>
                  </a:txBody>
                  <a:tcPr anchor="ctr">
                    <a:solidFill>
                      <a:srgbClr val="1620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400" b="1">
                          <a:solidFill>
                            <a:srgbClr val="38BDF8"/>
                          </a:solidFill>
                        </a:rPr>
                        <a:t>ChatGPT Enterprise</a:t>
                      </a:r>
                    </a:p>
                  </a:txBody>
                  <a:tcPr anchor="ctr">
                    <a:solidFill>
                      <a:srgbClr val="1620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b="1">
                          <a:solidFill>
                            <a:srgbClr val="A78BFA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rgbClr val="1620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292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algn="ctr"/>
                      <a:r>
                        <a:rPr lang="he-IL" sz="1400">
                          <a:solidFill>
                            <a:srgbClr val="CBD5E1"/>
                          </a:solidFill>
                        </a:rPr>
                        <a:t>פרטיות מובנית (by design)
לא משתמשים בנתונים לאימון</a:t>
                      </a:r>
                    </a:p>
                  </a:txBody>
                  <a:tcPr anchor="ctr"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400">
                          <a:solidFill>
                            <a:srgbClr val="CBD5E1"/>
                          </a:solidFill>
                        </a:rPr>
                        <a:t>הסכמה מפורשת בלבד
מחיקה תוך 30 יום</a:t>
                      </a:r>
                    </a:p>
                  </a:txBody>
                  <a:tcPr anchor="ctr"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400" b="1">
                          <a:solidFill>
                            <a:srgbClr val="38BDF8"/>
                          </a:solidFill>
                        </a:rPr>
                        <a:t>Claude (Anthropic)</a:t>
                      </a:r>
                    </a:p>
                  </a:txBody>
                  <a:tcPr anchor="ctr"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b="1">
                          <a:solidFill>
                            <a:srgbClr val="A78BFA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1E2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291650"/>
                  </a:ext>
                </a:extLst>
              </a:tr>
              <a:tr h="952500">
                <a:tc>
                  <a:txBody>
                    <a:bodyPr/>
                    <a:lstStyle/>
                    <a:p>
                      <a:pPr algn="ctr"/>
                      <a:r>
                        <a:rPr lang="he-IL" sz="1400">
                          <a:solidFill>
                            <a:srgbClr val="CBD5E1"/>
                          </a:solidFill>
                        </a:rPr>
                        <a:t>GDPR, AI Governance
Workspace Native</a:t>
                      </a:r>
                    </a:p>
                  </a:txBody>
                  <a:tcPr anchor="ctr">
                    <a:solidFill>
                      <a:srgbClr val="1620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400">
                          <a:solidFill>
                            <a:srgbClr val="CBD5E1"/>
                          </a:solidFill>
                        </a:rPr>
                        <a:t>נתונים נשארים ב-Workspace
לא נסקרים ע"י אנשים</a:t>
                      </a:r>
                    </a:p>
                  </a:txBody>
                  <a:tcPr anchor="ctr">
                    <a:solidFill>
                      <a:srgbClr val="1620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400" b="1">
                          <a:solidFill>
                            <a:srgbClr val="38BDF8"/>
                          </a:solidFill>
                        </a:rPr>
                        <a:t>Google Gemini Enterprise</a:t>
                      </a:r>
                    </a:p>
                  </a:txBody>
                  <a:tcPr anchor="ctr">
                    <a:solidFill>
                      <a:srgbClr val="16203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800" b="1">
                          <a:solidFill>
                            <a:srgbClr val="A78BFA"/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rgbClr val="1620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67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470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813D209C-FDBA-4439-9ECC-0EFAAF81523A}"/>
              </a:ext>
            </a:extLst>
          </p:cNvPr>
          <p:cNvSpPr txBox="1"/>
          <p:nvPr/>
        </p:nvSpPr>
        <p:spPr>
          <a:xfrm>
            <a:off x="635000" y="317500"/>
            <a:ext cx="10922000" cy="571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2600" b="1">
                <a:solidFill>
                  <a:srgbClr val="F0F4F8"/>
                </a:solidFill>
              </a:rPr>
              <a:t>מסגרות רגולטוריות ותקנים גלובליים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E40BB46E-3D9D-4928-84D3-A2392A5EF5F4}"/>
              </a:ext>
            </a:extLst>
          </p:cNvPr>
          <p:cNvSpPr/>
          <p:nvPr/>
        </p:nvSpPr>
        <p:spPr>
          <a:xfrm>
            <a:off x="7239000" y="927100"/>
            <a:ext cx="4318000" cy="38100"/>
          </a:xfrm>
          <a:prstGeom prst="rect">
            <a:avLst/>
          </a:prstGeom>
          <a:solidFill>
            <a:srgbClr val="A78BF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4" name="מלבן: פינות מעוגלות 3">
            <a:extLst>
              <a:ext uri="{FF2B5EF4-FFF2-40B4-BE49-F238E27FC236}">
                <a16:creationId xmlns:a16="http://schemas.microsoft.com/office/drawing/2014/main" id="{E2B433CE-5CDB-4E8E-BCEC-2BB1F8DFC01A}"/>
              </a:ext>
            </a:extLst>
          </p:cNvPr>
          <p:cNvSpPr/>
          <p:nvPr/>
        </p:nvSpPr>
        <p:spPr>
          <a:xfrm>
            <a:off x="6350000" y="1143000"/>
            <a:ext cx="5334000" cy="24130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24335FEF-A580-47F7-9DD8-4FD68EBA7AF1}"/>
              </a:ext>
            </a:extLst>
          </p:cNvPr>
          <p:cNvSpPr txBox="1"/>
          <p:nvPr/>
        </p:nvSpPr>
        <p:spPr>
          <a:xfrm>
            <a:off x="6477000" y="1231900"/>
            <a:ext cx="5080000" cy="381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2000" b="1">
                <a:solidFill>
                  <a:srgbClr val="A78BFA"/>
                </a:solidFill>
              </a:rPr>
              <a:t>EU AI Act</a:t>
            </a:r>
            <a:endParaRPr lang="he-IL" sz="2000" b="1">
              <a:solidFill>
                <a:srgbClr val="A78BFA"/>
              </a:solidFill>
            </a:endParaRP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44D80758-473E-4D95-B40E-6BAB7C941D8C}"/>
              </a:ext>
            </a:extLst>
          </p:cNvPr>
          <p:cNvSpPr txBox="1"/>
          <p:nvPr/>
        </p:nvSpPr>
        <p:spPr>
          <a:xfrm>
            <a:off x="6477000" y="1651000"/>
            <a:ext cx="5080000" cy="1778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• סיווג מערכות </a:t>
            </a:r>
            <a:r>
              <a:rPr lang="en-US" sz="1400">
                <a:solidFill>
                  <a:srgbClr val="CBD5E1"/>
                </a:solidFill>
              </a:rPr>
              <a:t>AI </a:t>
            </a:r>
            <a:r>
              <a:rPr lang="he-IL" sz="1400">
                <a:solidFill>
                  <a:srgbClr val="CBD5E1"/>
                </a:solidFill>
              </a:rPr>
              <a:t>לפי רמות סיכון
• חובת גילוי: המשתמש חייב לדעת שמדובר ב-</a:t>
            </a:r>
            <a:r>
              <a:rPr lang="en-US" sz="1400">
                <a:solidFill>
                  <a:srgbClr val="CBD5E1"/>
                </a:solidFill>
              </a:rPr>
              <a:t>AI
• </a:t>
            </a:r>
            <a:r>
              <a:rPr lang="he-IL" sz="1400">
                <a:solidFill>
                  <a:srgbClr val="CBD5E1"/>
                </a:solidFill>
              </a:rPr>
              <a:t>תיעוד החלטות </a:t>
            </a:r>
            <a:r>
              <a:rPr lang="en-US" sz="1400">
                <a:solidFill>
                  <a:srgbClr val="CBD5E1"/>
                </a:solidFill>
              </a:rPr>
              <a:t>AI </a:t>
            </a:r>
            <a:r>
              <a:rPr lang="he-IL" sz="1400">
                <a:solidFill>
                  <a:srgbClr val="CBD5E1"/>
                </a:solidFill>
              </a:rPr>
              <a:t>ופיקוח אנושי
• קנסות עד €35</a:t>
            </a:r>
            <a:r>
              <a:rPr lang="en-US" sz="1400">
                <a:solidFill>
                  <a:srgbClr val="CBD5E1"/>
                </a:solidFill>
              </a:rPr>
              <a:t>M </a:t>
            </a:r>
            <a:r>
              <a:rPr lang="he-IL" sz="1400">
                <a:solidFill>
                  <a:srgbClr val="CBD5E1"/>
                </a:solidFill>
              </a:rPr>
              <a:t>או 7% מהמחזור
• נכנס לתוקף מלא: אוגוסט 2026</a:t>
            </a:r>
          </a:p>
        </p:txBody>
      </p:sp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2E10CEDA-E5B9-4E94-B808-7B3F144C17B0}"/>
              </a:ext>
            </a:extLst>
          </p:cNvPr>
          <p:cNvSpPr/>
          <p:nvPr/>
        </p:nvSpPr>
        <p:spPr>
          <a:xfrm>
            <a:off x="508000" y="1143000"/>
            <a:ext cx="5334000" cy="24130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21CEB40A-E404-4F16-9C7F-2AA96149C120}"/>
              </a:ext>
            </a:extLst>
          </p:cNvPr>
          <p:cNvSpPr txBox="1"/>
          <p:nvPr/>
        </p:nvSpPr>
        <p:spPr>
          <a:xfrm>
            <a:off x="635000" y="1231900"/>
            <a:ext cx="5080000" cy="381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2000" b="1">
                <a:solidFill>
                  <a:srgbClr val="38BDF8"/>
                </a:solidFill>
              </a:rPr>
              <a:t>GDPR</a:t>
            </a:r>
            <a:endParaRPr lang="he-IL" sz="2000" b="1">
              <a:solidFill>
                <a:srgbClr val="38BDF8"/>
              </a:solidFill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E9B328AF-069B-4D39-AD0F-3861DC006B2B}"/>
              </a:ext>
            </a:extLst>
          </p:cNvPr>
          <p:cNvSpPr txBox="1"/>
          <p:nvPr/>
        </p:nvSpPr>
        <p:spPr>
          <a:xfrm>
            <a:off x="635000" y="1651000"/>
            <a:ext cx="5080000" cy="1778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• הסכמה מפורשת לעיבוד נתונים אישיים
• זכות גישה, תיקון ומחיקת מידע
• הערכת השפעה על הגנת נתונים (</a:t>
            </a:r>
            <a:r>
              <a:rPr lang="en-US" sz="1400">
                <a:solidFill>
                  <a:srgbClr val="CBD5E1"/>
                </a:solidFill>
              </a:rPr>
              <a:t>DPIA)
• </a:t>
            </a:r>
            <a:r>
              <a:rPr lang="he-IL" sz="1400">
                <a:solidFill>
                  <a:srgbClr val="CBD5E1"/>
                </a:solidFill>
              </a:rPr>
              <a:t>הסכמי עיבוד נתונים עם ספקים
• קנסות עד €20</a:t>
            </a:r>
            <a:r>
              <a:rPr lang="en-US" sz="1400">
                <a:solidFill>
                  <a:srgbClr val="CBD5E1"/>
                </a:solidFill>
              </a:rPr>
              <a:t>M </a:t>
            </a:r>
            <a:r>
              <a:rPr lang="he-IL" sz="1400">
                <a:solidFill>
                  <a:srgbClr val="CBD5E1"/>
                </a:solidFill>
              </a:rPr>
              <a:t>או 4% מהמחזור</a:t>
            </a: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46359FAF-1BA2-41B1-AAAE-248160A1B3A2}"/>
              </a:ext>
            </a:extLst>
          </p:cNvPr>
          <p:cNvSpPr/>
          <p:nvPr/>
        </p:nvSpPr>
        <p:spPr>
          <a:xfrm>
            <a:off x="508000" y="3746500"/>
            <a:ext cx="5334000" cy="24130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198DFB1B-6DA7-4F0A-AE32-43CB9E9C6A2E}"/>
              </a:ext>
            </a:extLst>
          </p:cNvPr>
          <p:cNvSpPr txBox="1"/>
          <p:nvPr/>
        </p:nvSpPr>
        <p:spPr>
          <a:xfrm>
            <a:off x="635000" y="3835400"/>
            <a:ext cx="5080000" cy="381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2000" b="1">
                <a:solidFill>
                  <a:srgbClr val="34D399"/>
                </a:solidFill>
              </a:rPr>
              <a:t>NIST AI RMF</a:t>
            </a:r>
            <a:endParaRPr lang="he-IL" sz="2000" b="1">
              <a:solidFill>
                <a:srgbClr val="34D399"/>
              </a:solidFill>
            </a:endParaRP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D037A550-9B86-4068-B9E8-2E4A69F3FCD7}"/>
              </a:ext>
            </a:extLst>
          </p:cNvPr>
          <p:cNvSpPr txBox="1"/>
          <p:nvPr/>
        </p:nvSpPr>
        <p:spPr>
          <a:xfrm>
            <a:off x="635000" y="4254500"/>
            <a:ext cx="5080000" cy="1778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• מסגרת וולונטרית לניהול סיכוני </a:t>
            </a:r>
            <a:r>
              <a:rPr lang="en-US" sz="1400">
                <a:solidFill>
                  <a:srgbClr val="CBD5E1"/>
                </a:solidFill>
              </a:rPr>
              <a:t>AI
• 4 </a:t>
            </a:r>
            <a:r>
              <a:rPr lang="he-IL" sz="1400">
                <a:solidFill>
                  <a:srgbClr val="CBD5E1"/>
                </a:solidFill>
              </a:rPr>
              <a:t>פונקציות: </a:t>
            </a:r>
            <a:r>
              <a:rPr lang="en-US" sz="1400">
                <a:solidFill>
                  <a:srgbClr val="CBD5E1"/>
                </a:solidFill>
              </a:rPr>
              <a:t>Govern, Map, Measure, Manage
• </a:t>
            </a:r>
            <a:r>
              <a:rPr lang="he-IL" sz="1400">
                <a:solidFill>
                  <a:srgbClr val="CBD5E1"/>
                </a:solidFill>
              </a:rPr>
              <a:t>פרופיל ייעודי ל-</a:t>
            </a:r>
            <a:r>
              <a:rPr lang="en-US" sz="1400">
                <a:solidFill>
                  <a:srgbClr val="CBD5E1"/>
                </a:solidFill>
              </a:rPr>
              <a:t>Generative AI (2024)
• Cyber AI Profile </a:t>
            </a:r>
            <a:r>
              <a:rPr lang="he-IL" sz="1400">
                <a:solidFill>
                  <a:srgbClr val="CBD5E1"/>
                </a:solidFill>
              </a:rPr>
              <a:t>חדש (2025)
• התאמה לתקני אבטחת סייבר קיימים</a:t>
            </a:r>
          </a:p>
        </p:txBody>
      </p:sp>
      <p:sp>
        <p:nvSpPr>
          <p:cNvPr id="13" name="מלבן: פינות מעוגלות 12">
            <a:extLst>
              <a:ext uri="{FF2B5EF4-FFF2-40B4-BE49-F238E27FC236}">
                <a16:creationId xmlns:a16="http://schemas.microsoft.com/office/drawing/2014/main" id="{BE0F21B3-22ED-4F38-AA0B-3E2C5FBF13D5}"/>
              </a:ext>
            </a:extLst>
          </p:cNvPr>
          <p:cNvSpPr/>
          <p:nvPr/>
        </p:nvSpPr>
        <p:spPr>
          <a:xfrm>
            <a:off x="6350000" y="3746500"/>
            <a:ext cx="5334000" cy="24130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B26B6F38-6777-4C4F-AA04-57F072805EE3}"/>
              </a:ext>
            </a:extLst>
          </p:cNvPr>
          <p:cNvSpPr txBox="1"/>
          <p:nvPr/>
        </p:nvSpPr>
        <p:spPr>
          <a:xfrm>
            <a:off x="6477000" y="3835400"/>
            <a:ext cx="5080000" cy="381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2000" b="1">
                <a:solidFill>
                  <a:srgbClr val="FB923C"/>
                </a:solidFill>
              </a:rPr>
              <a:t>תקנים נוספים</a:t>
            </a: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731741D0-3AC6-49A3-87F0-399628B0DB58}"/>
              </a:ext>
            </a:extLst>
          </p:cNvPr>
          <p:cNvSpPr txBox="1"/>
          <p:nvPr/>
        </p:nvSpPr>
        <p:spPr>
          <a:xfrm>
            <a:off x="6477000" y="4254500"/>
            <a:ext cx="5080000" cy="1778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1400">
                <a:solidFill>
                  <a:srgbClr val="CBD5E1"/>
                </a:solidFill>
              </a:rPr>
              <a:t>• SOC 2 Type II - </a:t>
            </a:r>
            <a:r>
              <a:rPr lang="he-IL" sz="1400">
                <a:solidFill>
                  <a:srgbClr val="CBD5E1"/>
                </a:solidFill>
              </a:rPr>
              <a:t>ביקורת אבטחה ארגונית
• </a:t>
            </a:r>
            <a:r>
              <a:rPr lang="en-US" sz="1400">
                <a:solidFill>
                  <a:srgbClr val="CBD5E1"/>
                </a:solidFill>
              </a:rPr>
              <a:t>HIPAA - </a:t>
            </a:r>
            <a:r>
              <a:rPr lang="he-IL" sz="1400">
                <a:solidFill>
                  <a:srgbClr val="CBD5E1"/>
                </a:solidFill>
              </a:rPr>
              <a:t>הגנת מידע רפואי
• </a:t>
            </a:r>
            <a:r>
              <a:rPr lang="en-US" sz="1400">
                <a:solidFill>
                  <a:srgbClr val="CBD5E1"/>
                </a:solidFill>
              </a:rPr>
              <a:t>ISO/IEC 42001 - </a:t>
            </a:r>
            <a:r>
              <a:rPr lang="he-IL" sz="1400">
                <a:solidFill>
                  <a:srgbClr val="CBD5E1"/>
                </a:solidFill>
              </a:rPr>
              <a:t>ניהול מערכות </a:t>
            </a:r>
            <a:r>
              <a:rPr lang="en-US" sz="1400">
                <a:solidFill>
                  <a:srgbClr val="CBD5E1"/>
                </a:solidFill>
              </a:rPr>
              <a:t>AI
• CCPA - </a:t>
            </a:r>
            <a:r>
              <a:rPr lang="he-IL" sz="1400">
                <a:solidFill>
                  <a:srgbClr val="CBD5E1"/>
                </a:solidFill>
              </a:rPr>
              <a:t>פרטיות צרכנים בקליפורניה
• חוקי מדינות בארה"ב (6+ חוקים ב-2025)</a:t>
            </a:r>
          </a:p>
        </p:txBody>
      </p:sp>
    </p:spTree>
    <p:extLst>
      <p:ext uri="{BB962C8B-B14F-4D97-AF65-F5344CB8AC3E}">
        <p14:creationId xmlns:p14="http://schemas.microsoft.com/office/powerpoint/2010/main" val="1274053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37F563A2-D484-45AB-B646-09FCD5EB91C3}"/>
              </a:ext>
            </a:extLst>
          </p:cNvPr>
          <p:cNvSpPr txBox="1"/>
          <p:nvPr/>
        </p:nvSpPr>
        <p:spPr>
          <a:xfrm>
            <a:off x="635000" y="317500"/>
            <a:ext cx="10922000" cy="571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2600" b="1">
                <a:solidFill>
                  <a:srgbClr val="F0F4F8"/>
                </a:solidFill>
              </a:rPr>
              <a:t>הנחיות אבטחה להטמעה מאובטחת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29ABA59F-DD78-410B-8DC9-C94DFBD007EB}"/>
              </a:ext>
            </a:extLst>
          </p:cNvPr>
          <p:cNvSpPr/>
          <p:nvPr/>
        </p:nvSpPr>
        <p:spPr>
          <a:xfrm>
            <a:off x="7620000" y="927100"/>
            <a:ext cx="3937000" cy="38100"/>
          </a:xfrm>
          <a:prstGeom prst="rect">
            <a:avLst/>
          </a:prstGeom>
          <a:solidFill>
            <a:srgbClr val="22D3EE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4" name="מלבן: פינות מעוגלות 3">
            <a:extLst>
              <a:ext uri="{FF2B5EF4-FFF2-40B4-BE49-F238E27FC236}">
                <a16:creationId xmlns:a16="http://schemas.microsoft.com/office/drawing/2014/main" id="{4A800880-2262-4EC9-BCA9-44673D958A2C}"/>
              </a:ext>
            </a:extLst>
          </p:cNvPr>
          <p:cNvSpPr/>
          <p:nvPr/>
        </p:nvSpPr>
        <p:spPr>
          <a:xfrm>
            <a:off x="508000" y="1206500"/>
            <a:ext cx="3556000" cy="24765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5" name="אליפסה 4">
            <a:extLst>
              <a:ext uri="{FF2B5EF4-FFF2-40B4-BE49-F238E27FC236}">
                <a16:creationId xmlns:a16="http://schemas.microsoft.com/office/drawing/2014/main" id="{AB78D491-FEE8-4523-B0B0-8E29E8A531BC}"/>
              </a:ext>
            </a:extLst>
          </p:cNvPr>
          <p:cNvSpPr/>
          <p:nvPr/>
        </p:nvSpPr>
        <p:spPr>
          <a:xfrm>
            <a:off x="3048000" y="1333500"/>
            <a:ext cx="698500" cy="698500"/>
          </a:xfrm>
          <a:prstGeom prst="ellipse">
            <a:avLst/>
          </a:prstGeom>
          <a:solidFill>
            <a:srgbClr val="38BD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2000" b="1">
                <a:solidFill>
                  <a:srgbClr val="0F172A"/>
                </a:solidFill>
              </a:rPr>
              <a:t>01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8C2D0900-DE9C-4363-92F5-CCCC1DF2F886}"/>
              </a:ext>
            </a:extLst>
          </p:cNvPr>
          <p:cNvSpPr txBox="1"/>
          <p:nvPr/>
        </p:nvSpPr>
        <p:spPr>
          <a:xfrm>
            <a:off x="698500" y="1397000"/>
            <a:ext cx="2286000" cy="444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b="1">
                <a:solidFill>
                  <a:srgbClr val="38BDF8"/>
                </a:solidFill>
              </a:rPr>
              <a:t>הצפנת נתונים</a:t>
            </a:r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80645907-8C22-40A8-B64D-FA9951E48135}"/>
              </a:ext>
            </a:extLst>
          </p:cNvPr>
          <p:cNvSpPr/>
          <p:nvPr/>
        </p:nvSpPr>
        <p:spPr>
          <a:xfrm>
            <a:off x="698500" y="1905000"/>
            <a:ext cx="3175000" cy="25400"/>
          </a:xfrm>
          <a:prstGeom prst="rect">
            <a:avLst/>
          </a:prstGeom>
          <a:solidFill>
            <a:srgbClr val="38BD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09862B32-6971-4773-8867-3A8D07D85CB2}"/>
              </a:ext>
            </a:extLst>
          </p:cNvPr>
          <p:cNvSpPr txBox="1"/>
          <p:nvPr/>
        </p:nvSpPr>
        <p:spPr>
          <a:xfrm>
            <a:off x="698500" y="2095500"/>
            <a:ext cx="3175000" cy="1397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הצפנה מקצה לקצה
(</a:t>
            </a:r>
            <a:r>
              <a:rPr lang="en-US" sz="1400">
                <a:solidFill>
                  <a:srgbClr val="CBD5E1"/>
                </a:solidFill>
              </a:rPr>
              <a:t>At-Rest + In-Transit)
AES-256 </a:t>
            </a:r>
            <a:r>
              <a:rPr lang="he-IL" sz="1400">
                <a:solidFill>
                  <a:srgbClr val="CBD5E1"/>
                </a:solidFill>
              </a:rPr>
              <a:t>לנתונים מאוחסנים</a:t>
            </a:r>
          </a:p>
        </p:txBody>
      </p:sp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C742B22C-273E-491F-ACAD-B6B40899B8AA}"/>
              </a:ext>
            </a:extLst>
          </p:cNvPr>
          <p:cNvSpPr/>
          <p:nvPr/>
        </p:nvSpPr>
        <p:spPr>
          <a:xfrm>
            <a:off x="4318000" y="1206500"/>
            <a:ext cx="3556000" cy="24765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0" name="אליפסה 9">
            <a:extLst>
              <a:ext uri="{FF2B5EF4-FFF2-40B4-BE49-F238E27FC236}">
                <a16:creationId xmlns:a16="http://schemas.microsoft.com/office/drawing/2014/main" id="{448BCE2B-39AF-458D-841A-ECB618176682}"/>
              </a:ext>
            </a:extLst>
          </p:cNvPr>
          <p:cNvSpPr/>
          <p:nvPr/>
        </p:nvSpPr>
        <p:spPr>
          <a:xfrm>
            <a:off x="6858000" y="1333500"/>
            <a:ext cx="698500" cy="698500"/>
          </a:xfrm>
          <a:prstGeom prst="ellipse">
            <a:avLst/>
          </a:prstGeom>
          <a:solidFill>
            <a:srgbClr val="A78BF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2000" b="1">
                <a:solidFill>
                  <a:srgbClr val="0F172A"/>
                </a:solidFill>
              </a:rPr>
              <a:t>02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F886F756-5A4E-4554-BB07-5A7DF9319C4E}"/>
              </a:ext>
            </a:extLst>
          </p:cNvPr>
          <p:cNvSpPr txBox="1"/>
          <p:nvPr/>
        </p:nvSpPr>
        <p:spPr>
          <a:xfrm>
            <a:off x="4508500" y="1397000"/>
            <a:ext cx="2286000" cy="444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b="1">
                <a:solidFill>
                  <a:srgbClr val="A78BFA"/>
                </a:solidFill>
              </a:rPr>
              <a:t>בקרת גישה</a:t>
            </a:r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A7474EA6-A0B4-472A-8957-A4E19B49A583}"/>
              </a:ext>
            </a:extLst>
          </p:cNvPr>
          <p:cNvSpPr/>
          <p:nvPr/>
        </p:nvSpPr>
        <p:spPr>
          <a:xfrm>
            <a:off x="4508500" y="1905000"/>
            <a:ext cx="3175000" cy="25400"/>
          </a:xfrm>
          <a:prstGeom prst="rect">
            <a:avLst/>
          </a:prstGeom>
          <a:solidFill>
            <a:srgbClr val="A78BF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3D05CA8A-652A-40E4-9AA3-F727C5F8142F}"/>
              </a:ext>
            </a:extLst>
          </p:cNvPr>
          <p:cNvSpPr txBox="1"/>
          <p:nvPr/>
        </p:nvSpPr>
        <p:spPr>
          <a:xfrm>
            <a:off x="4508500" y="2095500"/>
            <a:ext cx="3175000" cy="1397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1400">
                <a:solidFill>
                  <a:srgbClr val="CBD5E1"/>
                </a:solidFill>
              </a:rPr>
              <a:t>RBAC - </a:t>
            </a:r>
            <a:r>
              <a:rPr lang="he-IL" sz="1400">
                <a:solidFill>
                  <a:srgbClr val="CBD5E1"/>
                </a:solidFill>
              </a:rPr>
              <a:t>הרשאות מבוססות
תפקידים, אימות רב-שלבי
(</a:t>
            </a:r>
            <a:r>
              <a:rPr lang="en-US" sz="1400">
                <a:solidFill>
                  <a:srgbClr val="CBD5E1"/>
                </a:solidFill>
              </a:rPr>
              <a:t>MFA) </a:t>
            </a:r>
            <a:r>
              <a:rPr lang="he-IL" sz="1400">
                <a:solidFill>
                  <a:srgbClr val="CBD5E1"/>
                </a:solidFill>
              </a:rPr>
              <a:t>לכל המשתמשים</a:t>
            </a:r>
          </a:p>
        </p:txBody>
      </p:sp>
      <p:sp>
        <p:nvSpPr>
          <p:cNvPr id="14" name="מלבן: פינות מעוגלות 13">
            <a:extLst>
              <a:ext uri="{FF2B5EF4-FFF2-40B4-BE49-F238E27FC236}">
                <a16:creationId xmlns:a16="http://schemas.microsoft.com/office/drawing/2014/main" id="{4A426A21-3093-45A2-AA5F-86CBC48602DA}"/>
              </a:ext>
            </a:extLst>
          </p:cNvPr>
          <p:cNvSpPr/>
          <p:nvPr/>
        </p:nvSpPr>
        <p:spPr>
          <a:xfrm>
            <a:off x="8128000" y="1206500"/>
            <a:ext cx="3556000" cy="24765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5" name="אליפסה 14">
            <a:extLst>
              <a:ext uri="{FF2B5EF4-FFF2-40B4-BE49-F238E27FC236}">
                <a16:creationId xmlns:a16="http://schemas.microsoft.com/office/drawing/2014/main" id="{5B595ED3-D264-4E9D-A7BC-74EA5AD115E8}"/>
              </a:ext>
            </a:extLst>
          </p:cNvPr>
          <p:cNvSpPr/>
          <p:nvPr/>
        </p:nvSpPr>
        <p:spPr>
          <a:xfrm>
            <a:off x="10668000" y="1333500"/>
            <a:ext cx="698500" cy="698500"/>
          </a:xfrm>
          <a:prstGeom prst="ellipse">
            <a:avLst/>
          </a:prstGeom>
          <a:solidFill>
            <a:srgbClr val="34D39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2000" b="1">
                <a:solidFill>
                  <a:srgbClr val="0F172A"/>
                </a:solidFill>
              </a:rPr>
              <a:t>03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761D8396-44B2-4804-8B69-6B05AB81EA32}"/>
              </a:ext>
            </a:extLst>
          </p:cNvPr>
          <p:cNvSpPr txBox="1"/>
          <p:nvPr/>
        </p:nvSpPr>
        <p:spPr>
          <a:xfrm>
            <a:off x="8318500" y="1397000"/>
            <a:ext cx="2286000" cy="444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b="1">
                <a:solidFill>
                  <a:srgbClr val="34D399"/>
                </a:solidFill>
              </a:rPr>
              <a:t>מניעת דליפות</a:t>
            </a:r>
          </a:p>
        </p:txBody>
      </p:sp>
      <p:sp>
        <p:nvSpPr>
          <p:cNvPr id="17" name="מלבן 16">
            <a:extLst>
              <a:ext uri="{FF2B5EF4-FFF2-40B4-BE49-F238E27FC236}">
                <a16:creationId xmlns:a16="http://schemas.microsoft.com/office/drawing/2014/main" id="{21E0B1E5-5ADF-43B4-AFC5-13CF9C781BC6}"/>
              </a:ext>
            </a:extLst>
          </p:cNvPr>
          <p:cNvSpPr/>
          <p:nvPr/>
        </p:nvSpPr>
        <p:spPr>
          <a:xfrm>
            <a:off x="8318500" y="1905000"/>
            <a:ext cx="3175000" cy="25400"/>
          </a:xfrm>
          <a:prstGeom prst="rect">
            <a:avLst/>
          </a:prstGeom>
          <a:solidFill>
            <a:srgbClr val="34D39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0613317E-6411-47AA-9E90-CD058A121634}"/>
              </a:ext>
            </a:extLst>
          </p:cNvPr>
          <p:cNvSpPr txBox="1"/>
          <p:nvPr/>
        </p:nvSpPr>
        <p:spPr>
          <a:xfrm>
            <a:off x="8318500" y="2095500"/>
            <a:ext cx="3175000" cy="1397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1400">
                <a:solidFill>
                  <a:srgbClr val="CBD5E1"/>
                </a:solidFill>
              </a:rPr>
              <a:t>DLP - </a:t>
            </a:r>
            <a:r>
              <a:rPr lang="he-IL" sz="1400">
                <a:solidFill>
                  <a:srgbClr val="CBD5E1"/>
                </a:solidFill>
              </a:rPr>
              <a:t>מניעת הזנת
מידע רגיש לצ'אטבוט
סינון אוטומטי של </a:t>
            </a:r>
            <a:r>
              <a:rPr lang="en-US" sz="1400">
                <a:solidFill>
                  <a:srgbClr val="CBD5E1"/>
                </a:solidFill>
              </a:rPr>
              <a:t>PII</a:t>
            </a:r>
            <a:endParaRPr lang="he-IL" sz="1400">
              <a:solidFill>
                <a:srgbClr val="CBD5E1"/>
              </a:solidFill>
            </a:endParaRPr>
          </a:p>
        </p:txBody>
      </p:sp>
      <p:sp>
        <p:nvSpPr>
          <p:cNvPr id="19" name="מלבן: פינות מעוגלות 18">
            <a:extLst>
              <a:ext uri="{FF2B5EF4-FFF2-40B4-BE49-F238E27FC236}">
                <a16:creationId xmlns:a16="http://schemas.microsoft.com/office/drawing/2014/main" id="{E5EF1374-2539-426A-9E28-ED1219A98DCC}"/>
              </a:ext>
            </a:extLst>
          </p:cNvPr>
          <p:cNvSpPr/>
          <p:nvPr/>
        </p:nvSpPr>
        <p:spPr>
          <a:xfrm>
            <a:off x="508000" y="3937000"/>
            <a:ext cx="3556000" cy="24765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20" name="אליפסה 19">
            <a:extLst>
              <a:ext uri="{FF2B5EF4-FFF2-40B4-BE49-F238E27FC236}">
                <a16:creationId xmlns:a16="http://schemas.microsoft.com/office/drawing/2014/main" id="{8FC51BAA-6C2B-403B-A075-0A0FDCB6FC33}"/>
              </a:ext>
            </a:extLst>
          </p:cNvPr>
          <p:cNvSpPr/>
          <p:nvPr/>
        </p:nvSpPr>
        <p:spPr>
          <a:xfrm>
            <a:off x="3048000" y="4064000"/>
            <a:ext cx="698500" cy="698500"/>
          </a:xfrm>
          <a:prstGeom prst="ellipse">
            <a:avLst/>
          </a:prstGeom>
          <a:solidFill>
            <a:srgbClr val="FB923C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2000" b="1">
                <a:solidFill>
                  <a:srgbClr val="0F172A"/>
                </a:solidFill>
              </a:rPr>
              <a:t>04</a:t>
            </a: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A4A46F6D-826C-498D-8E25-228E42E893DE}"/>
              </a:ext>
            </a:extLst>
          </p:cNvPr>
          <p:cNvSpPr txBox="1"/>
          <p:nvPr/>
        </p:nvSpPr>
        <p:spPr>
          <a:xfrm>
            <a:off x="698500" y="4127500"/>
            <a:ext cx="2286000" cy="444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b="1">
                <a:solidFill>
                  <a:srgbClr val="FB923C"/>
                </a:solidFill>
              </a:rPr>
              <a:t>ביקורות תקופתיות</a:t>
            </a:r>
          </a:p>
        </p:txBody>
      </p:sp>
      <p:sp>
        <p:nvSpPr>
          <p:cNvPr id="22" name="מלבן 21">
            <a:extLst>
              <a:ext uri="{FF2B5EF4-FFF2-40B4-BE49-F238E27FC236}">
                <a16:creationId xmlns:a16="http://schemas.microsoft.com/office/drawing/2014/main" id="{87056DCE-26FD-4B2A-BDD7-9EAF191839D1}"/>
              </a:ext>
            </a:extLst>
          </p:cNvPr>
          <p:cNvSpPr/>
          <p:nvPr/>
        </p:nvSpPr>
        <p:spPr>
          <a:xfrm>
            <a:off x="698500" y="4635500"/>
            <a:ext cx="3175000" cy="25400"/>
          </a:xfrm>
          <a:prstGeom prst="rect">
            <a:avLst/>
          </a:prstGeom>
          <a:solidFill>
            <a:srgbClr val="FB923C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2CD3E762-F467-4480-9124-A357326C40CF}"/>
              </a:ext>
            </a:extLst>
          </p:cNvPr>
          <p:cNvSpPr txBox="1"/>
          <p:nvPr/>
        </p:nvSpPr>
        <p:spPr>
          <a:xfrm>
            <a:off x="698500" y="4826000"/>
            <a:ext cx="3175000" cy="1397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בדיקות חדירה, </a:t>
            </a:r>
            <a:r>
              <a:rPr lang="en-US" sz="1400">
                <a:solidFill>
                  <a:srgbClr val="CBD5E1"/>
                </a:solidFill>
              </a:rPr>
              <a:t>Red
Teaming, </a:t>
            </a:r>
            <a:r>
              <a:rPr lang="he-IL" sz="1400">
                <a:solidFill>
                  <a:srgbClr val="CBD5E1"/>
                </a:solidFill>
              </a:rPr>
              <a:t>סקירת
פגיעויות רבעונית</a:t>
            </a:r>
          </a:p>
        </p:txBody>
      </p:sp>
      <p:sp>
        <p:nvSpPr>
          <p:cNvPr id="24" name="מלבן: פינות מעוגלות 23">
            <a:extLst>
              <a:ext uri="{FF2B5EF4-FFF2-40B4-BE49-F238E27FC236}">
                <a16:creationId xmlns:a16="http://schemas.microsoft.com/office/drawing/2014/main" id="{3F64F214-7423-4675-9B16-8AE7B931C638}"/>
              </a:ext>
            </a:extLst>
          </p:cNvPr>
          <p:cNvSpPr/>
          <p:nvPr/>
        </p:nvSpPr>
        <p:spPr>
          <a:xfrm>
            <a:off x="4318000" y="3937000"/>
            <a:ext cx="3556000" cy="24765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25" name="אליפסה 24">
            <a:extLst>
              <a:ext uri="{FF2B5EF4-FFF2-40B4-BE49-F238E27FC236}">
                <a16:creationId xmlns:a16="http://schemas.microsoft.com/office/drawing/2014/main" id="{E7E36DB5-E4A3-4BF8-8D0F-3EB6D68F1D3B}"/>
              </a:ext>
            </a:extLst>
          </p:cNvPr>
          <p:cNvSpPr/>
          <p:nvPr/>
        </p:nvSpPr>
        <p:spPr>
          <a:xfrm>
            <a:off x="6858000" y="4064000"/>
            <a:ext cx="698500" cy="698500"/>
          </a:xfrm>
          <a:prstGeom prst="ellipse">
            <a:avLst/>
          </a:prstGeom>
          <a:solidFill>
            <a:srgbClr val="F472B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2000" b="1">
                <a:solidFill>
                  <a:srgbClr val="0F172A"/>
                </a:solidFill>
              </a:rPr>
              <a:t>05</a:t>
            </a:r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26D489E1-9B02-4F57-AB8D-9E7B636D7733}"/>
              </a:ext>
            </a:extLst>
          </p:cNvPr>
          <p:cNvSpPr txBox="1"/>
          <p:nvPr/>
        </p:nvSpPr>
        <p:spPr>
          <a:xfrm>
            <a:off x="4508500" y="4127500"/>
            <a:ext cx="2286000" cy="444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b="1">
                <a:solidFill>
                  <a:srgbClr val="F472B6"/>
                </a:solidFill>
              </a:rPr>
              <a:t>פיקוח אנושי</a:t>
            </a:r>
          </a:p>
        </p:txBody>
      </p:sp>
      <p:sp>
        <p:nvSpPr>
          <p:cNvPr id="27" name="מלבן 26">
            <a:extLst>
              <a:ext uri="{FF2B5EF4-FFF2-40B4-BE49-F238E27FC236}">
                <a16:creationId xmlns:a16="http://schemas.microsoft.com/office/drawing/2014/main" id="{CEE07432-E07D-45A5-951F-66E20D2C24D7}"/>
              </a:ext>
            </a:extLst>
          </p:cNvPr>
          <p:cNvSpPr/>
          <p:nvPr/>
        </p:nvSpPr>
        <p:spPr>
          <a:xfrm>
            <a:off x="4508500" y="4635500"/>
            <a:ext cx="3175000" cy="25400"/>
          </a:xfrm>
          <a:prstGeom prst="rect">
            <a:avLst/>
          </a:prstGeom>
          <a:solidFill>
            <a:srgbClr val="F472B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9AC48AAA-3446-48A2-880E-39684A5A2A13}"/>
              </a:ext>
            </a:extLst>
          </p:cNvPr>
          <p:cNvSpPr txBox="1"/>
          <p:nvPr/>
        </p:nvSpPr>
        <p:spPr>
          <a:xfrm>
            <a:off x="4508500" y="4826000"/>
            <a:ext cx="3175000" cy="1397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1400">
                <a:solidFill>
                  <a:srgbClr val="CBD5E1"/>
                </a:solidFill>
              </a:rPr>
              <a:t>Human-in-the-Loop
</a:t>
            </a:r>
            <a:r>
              <a:rPr lang="he-IL" sz="1400">
                <a:solidFill>
                  <a:srgbClr val="CBD5E1"/>
                </a:solidFill>
              </a:rPr>
              <a:t>להחלטות קריטיות, נתיב
הסלמה לנציג אנושי</a:t>
            </a:r>
          </a:p>
        </p:txBody>
      </p:sp>
      <p:sp>
        <p:nvSpPr>
          <p:cNvPr id="29" name="מלבן: פינות מעוגלות 28">
            <a:extLst>
              <a:ext uri="{FF2B5EF4-FFF2-40B4-BE49-F238E27FC236}">
                <a16:creationId xmlns:a16="http://schemas.microsoft.com/office/drawing/2014/main" id="{3687F748-9C51-406A-ABEA-453150D02C96}"/>
              </a:ext>
            </a:extLst>
          </p:cNvPr>
          <p:cNvSpPr/>
          <p:nvPr/>
        </p:nvSpPr>
        <p:spPr>
          <a:xfrm>
            <a:off x="8128000" y="3937000"/>
            <a:ext cx="3556000" cy="24765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30" name="אליפסה 29">
            <a:extLst>
              <a:ext uri="{FF2B5EF4-FFF2-40B4-BE49-F238E27FC236}">
                <a16:creationId xmlns:a16="http://schemas.microsoft.com/office/drawing/2014/main" id="{AF1639D8-5259-406A-86E7-616171A05498}"/>
              </a:ext>
            </a:extLst>
          </p:cNvPr>
          <p:cNvSpPr/>
          <p:nvPr/>
        </p:nvSpPr>
        <p:spPr>
          <a:xfrm>
            <a:off x="10668000" y="4064000"/>
            <a:ext cx="698500" cy="698500"/>
          </a:xfrm>
          <a:prstGeom prst="ellipse">
            <a:avLst/>
          </a:prstGeom>
          <a:solidFill>
            <a:srgbClr val="22D3EE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2000" b="1">
                <a:solidFill>
                  <a:srgbClr val="0F172A"/>
                </a:solidFill>
              </a:rPr>
              <a:t>06</a:t>
            </a:r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496AD7C4-9DF4-4475-84B6-C07445892F2C}"/>
              </a:ext>
            </a:extLst>
          </p:cNvPr>
          <p:cNvSpPr txBox="1"/>
          <p:nvPr/>
        </p:nvSpPr>
        <p:spPr>
          <a:xfrm>
            <a:off x="8318500" y="4127500"/>
            <a:ext cx="2286000" cy="444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b="1">
                <a:solidFill>
                  <a:srgbClr val="22D3EE"/>
                </a:solidFill>
              </a:rPr>
              <a:t>ניטור רציף</a:t>
            </a:r>
          </a:p>
        </p:txBody>
      </p:sp>
      <p:sp>
        <p:nvSpPr>
          <p:cNvPr id="32" name="מלבן 31">
            <a:extLst>
              <a:ext uri="{FF2B5EF4-FFF2-40B4-BE49-F238E27FC236}">
                <a16:creationId xmlns:a16="http://schemas.microsoft.com/office/drawing/2014/main" id="{E049A9F0-88CB-4EB7-9619-B86E9B86E0A0}"/>
              </a:ext>
            </a:extLst>
          </p:cNvPr>
          <p:cNvSpPr/>
          <p:nvPr/>
        </p:nvSpPr>
        <p:spPr>
          <a:xfrm>
            <a:off x="8318500" y="4635500"/>
            <a:ext cx="3175000" cy="25400"/>
          </a:xfrm>
          <a:prstGeom prst="rect">
            <a:avLst/>
          </a:prstGeom>
          <a:solidFill>
            <a:srgbClr val="22D3EE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33" name="תיבת טקסט 32">
            <a:extLst>
              <a:ext uri="{FF2B5EF4-FFF2-40B4-BE49-F238E27FC236}">
                <a16:creationId xmlns:a16="http://schemas.microsoft.com/office/drawing/2014/main" id="{42D55BE4-E8C7-4EF2-8D53-1B4F65ED211F}"/>
              </a:ext>
            </a:extLst>
          </p:cNvPr>
          <p:cNvSpPr txBox="1"/>
          <p:nvPr/>
        </p:nvSpPr>
        <p:spPr>
          <a:xfrm>
            <a:off x="8318500" y="4826000"/>
            <a:ext cx="3175000" cy="1397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לוגים מלאים, זיהוי
אנומליות, התראות
בזמן אמת על חריגות</a:t>
            </a:r>
          </a:p>
        </p:txBody>
      </p:sp>
    </p:spTree>
    <p:extLst>
      <p:ext uri="{BB962C8B-B14F-4D97-AF65-F5344CB8AC3E}">
        <p14:creationId xmlns:p14="http://schemas.microsoft.com/office/powerpoint/2010/main" val="1146643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E667D709-3246-4782-AA39-4CA8F49FAB5C}"/>
              </a:ext>
            </a:extLst>
          </p:cNvPr>
          <p:cNvSpPr txBox="1"/>
          <p:nvPr/>
        </p:nvSpPr>
        <p:spPr>
          <a:xfrm>
            <a:off x="635000" y="317500"/>
            <a:ext cx="10922000" cy="571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2600" b="1">
                <a:solidFill>
                  <a:srgbClr val="F0F4F8"/>
                </a:solidFill>
              </a:rPr>
              <a:t>אפשרויות פריסה מאובטחת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DDFC1582-BE51-4878-B192-750D3C97928F}"/>
              </a:ext>
            </a:extLst>
          </p:cNvPr>
          <p:cNvSpPr/>
          <p:nvPr/>
        </p:nvSpPr>
        <p:spPr>
          <a:xfrm>
            <a:off x="8382000" y="927100"/>
            <a:ext cx="3175000" cy="38100"/>
          </a:xfrm>
          <a:prstGeom prst="rect">
            <a:avLst/>
          </a:prstGeom>
          <a:solidFill>
            <a:srgbClr val="34D39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4" name="מלבן: פינות מעוגלות 3">
            <a:extLst>
              <a:ext uri="{FF2B5EF4-FFF2-40B4-BE49-F238E27FC236}">
                <a16:creationId xmlns:a16="http://schemas.microsoft.com/office/drawing/2014/main" id="{BA318DD5-D2E5-4AB9-89EE-07DAA92E2DE5}"/>
              </a:ext>
            </a:extLst>
          </p:cNvPr>
          <p:cNvSpPr/>
          <p:nvPr/>
        </p:nvSpPr>
        <p:spPr>
          <a:xfrm>
            <a:off x="508000" y="1143000"/>
            <a:ext cx="3556000" cy="50165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490B11D4-8887-4DF6-935C-BE14BA122036}"/>
              </a:ext>
            </a:extLst>
          </p:cNvPr>
          <p:cNvSpPr/>
          <p:nvPr/>
        </p:nvSpPr>
        <p:spPr>
          <a:xfrm>
            <a:off x="508000" y="1143000"/>
            <a:ext cx="3556000" cy="63500"/>
          </a:xfrm>
          <a:prstGeom prst="rect">
            <a:avLst/>
          </a:prstGeom>
          <a:solidFill>
            <a:srgbClr val="38BD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6DBE0B2F-D2E5-4C20-9B6B-99605594F0B8}"/>
              </a:ext>
            </a:extLst>
          </p:cNvPr>
          <p:cNvSpPr txBox="1"/>
          <p:nvPr/>
        </p:nvSpPr>
        <p:spPr>
          <a:xfrm>
            <a:off x="635000" y="1333500"/>
            <a:ext cx="3302000" cy="444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2000" b="1">
                <a:solidFill>
                  <a:srgbClr val="38BDF8"/>
                </a:solidFill>
              </a:rPr>
              <a:t>Enterprise Cloud</a:t>
            </a:r>
            <a:endParaRPr lang="he-IL" sz="2000" b="1">
              <a:solidFill>
                <a:srgbClr val="38BDF8"/>
              </a:solidFill>
            </a:endParaRP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9085B2FF-BAEA-4EAF-91CA-980AE3766587}"/>
              </a:ext>
            </a:extLst>
          </p:cNvPr>
          <p:cNvSpPr txBox="1"/>
          <p:nvPr/>
        </p:nvSpPr>
        <p:spPr>
          <a:xfrm>
            <a:off x="698500" y="1841500"/>
            <a:ext cx="3175000" cy="1016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1400">
                <a:solidFill>
                  <a:srgbClr val="94A3B8"/>
                </a:solidFill>
              </a:rPr>
              <a:t>ChatGPT Enterprise
Copilot for M365
Claude for Business
Gemini for Workspace</a:t>
            </a:r>
            <a:endParaRPr lang="he-IL" sz="1400">
              <a:solidFill>
                <a:srgbClr val="94A3B8"/>
              </a:solidFill>
            </a:endParaRPr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63BCCB1B-3D71-4081-8F27-E29DB6F64B69}"/>
              </a:ext>
            </a:extLst>
          </p:cNvPr>
          <p:cNvSpPr/>
          <p:nvPr/>
        </p:nvSpPr>
        <p:spPr>
          <a:xfrm>
            <a:off x="1016000" y="2959100"/>
            <a:ext cx="2540000" cy="12700"/>
          </a:xfrm>
          <a:prstGeom prst="rect">
            <a:avLst/>
          </a:prstGeom>
          <a:solidFill>
            <a:srgbClr val="33415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DA4AD598-DC47-4134-99BC-7EB080B12A45}"/>
              </a:ext>
            </a:extLst>
          </p:cNvPr>
          <p:cNvSpPr txBox="1"/>
          <p:nvPr/>
        </p:nvSpPr>
        <p:spPr>
          <a:xfrm>
            <a:off x="698500" y="3073400"/>
            <a:ext cx="3175000" cy="1460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1400">
                <a:solidFill>
                  <a:srgbClr val="CBD5E1"/>
                </a:solidFill>
              </a:rPr>
              <a:t>✓ SOC2, GDPR, HIPAA
✓ </a:t>
            </a:r>
            <a:r>
              <a:rPr lang="he-IL" sz="1400">
                <a:solidFill>
                  <a:srgbClr val="CBD5E1"/>
                </a:solidFill>
              </a:rPr>
              <a:t>אין אימון על נתוני הארגון
✓ הצפנה מובנית
✓ ניהול מרכזי
✓ אינטגרציה מהירה</a:t>
            </a: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836CB0BD-0EDF-475A-A3A8-A60775B4891B}"/>
              </a:ext>
            </a:extLst>
          </p:cNvPr>
          <p:cNvSpPr/>
          <p:nvPr/>
        </p:nvSpPr>
        <p:spPr>
          <a:xfrm>
            <a:off x="1143000" y="5524500"/>
            <a:ext cx="2286000" cy="444500"/>
          </a:xfrm>
          <a:prstGeom prst="roundRect">
            <a:avLst/>
          </a:prstGeom>
          <a:solidFill>
            <a:srgbClr val="38BD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1400" b="1">
                <a:solidFill>
                  <a:srgbClr val="0F172A"/>
                </a:solidFill>
              </a:rPr>
              <a:t>מומלץ לרוב הארגונים</a:t>
            </a:r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6530C628-F9C6-4EB6-A3BF-11118602DEC4}"/>
              </a:ext>
            </a:extLst>
          </p:cNvPr>
          <p:cNvSpPr/>
          <p:nvPr/>
        </p:nvSpPr>
        <p:spPr>
          <a:xfrm>
            <a:off x="4318000" y="1143000"/>
            <a:ext cx="3556000" cy="50165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FFC9F233-6BED-4DE2-AEC6-9C12D076587B}"/>
              </a:ext>
            </a:extLst>
          </p:cNvPr>
          <p:cNvSpPr/>
          <p:nvPr/>
        </p:nvSpPr>
        <p:spPr>
          <a:xfrm>
            <a:off x="4318000" y="1143000"/>
            <a:ext cx="3556000" cy="63500"/>
          </a:xfrm>
          <a:prstGeom prst="rect">
            <a:avLst/>
          </a:prstGeom>
          <a:solidFill>
            <a:srgbClr val="A78BF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F2793F02-530A-46BC-987A-48F740BD5962}"/>
              </a:ext>
            </a:extLst>
          </p:cNvPr>
          <p:cNvSpPr txBox="1"/>
          <p:nvPr/>
        </p:nvSpPr>
        <p:spPr>
          <a:xfrm>
            <a:off x="4445000" y="1333500"/>
            <a:ext cx="3302000" cy="444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2000" b="1">
                <a:solidFill>
                  <a:srgbClr val="A78BFA"/>
                </a:solidFill>
              </a:rPr>
              <a:t>Private Cloud / VPC</a:t>
            </a:r>
            <a:endParaRPr lang="he-IL" sz="2000" b="1">
              <a:solidFill>
                <a:srgbClr val="A78BFA"/>
              </a:solidFill>
            </a:endParaRP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EFC50BF0-9763-4BD9-B034-BAAE43873A90}"/>
              </a:ext>
            </a:extLst>
          </p:cNvPr>
          <p:cNvSpPr txBox="1"/>
          <p:nvPr/>
        </p:nvSpPr>
        <p:spPr>
          <a:xfrm>
            <a:off x="4508500" y="1841500"/>
            <a:ext cx="3175000" cy="1016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1400">
                <a:solidFill>
                  <a:srgbClr val="94A3B8"/>
                </a:solidFill>
              </a:rPr>
              <a:t>Azure OpenAI Service
AWS Bedrock
Google Cloud Vertex AI
IBM Watsonx</a:t>
            </a:r>
            <a:endParaRPr lang="he-IL" sz="1400">
              <a:solidFill>
                <a:srgbClr val="94A3B8"/>
              </a:solidFill>
            </a:endParaRPr>
          </a:p>
        </p:txBody>
      </p:sp>
      <p:sp>
        <p:nvSpPr>
          <p:cNvPr id="15" name="מלבן 14">
            <a:extLst>
              <a:ext uri="{FF2B5EF4-FFF2-40B4-BE49-F238E27FC236}">
                <a16:creationId xmlns:a16="http://schemas.microsoft.com/office/drawing/2014/main" id="{FBAB78AE-98B7-4CAF-8A0A-DE92970DCD3C}"/>
              </a:ext>
            </a:extLst>
          </p:cNvPr>
          <p:cNvSpPr/>
          <p:nvPr/>
        </p:nvSpPr>
        <p:spPr>
          <a:xfrm>
            <a:off x="4826000" y="2959100"/>
            <a:ext cx="2540000" cy="12700"/>
          </a:xfrm>
          <a:prstGeom prst="rect">
            <a:avLst/>
          </a:prstGeom>
          <a:solidFill>
            <a:srgbClr val="33415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21EE18E8-8DEC-42C9-BEF6-57794F552162}"/>
              </a:ext>
            </a:extLst>
          </p:cNvPr>
          <p:cNvSpPr txBox="1"/>
          <p:nvPr/>
        </p:nvSpPr>
        <p:spPr>
          <a:xfrm>
            <a:off x="4508500" y="3073400"/>
            <a:ext cx="3175000" cy="1460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✓ בידוד מלא של נתונים
✓ שליטה על מיקום האחסון
✓ התאמה אישית של המודל
✓ אינטגרציה עם מערכות פנימיות
✓ </a:t>
            </a:r>
            <a:r>
              <a:rPr lang="en-US" sz="1400">
                <a:solidFill>
                  <a:srgbClr val="CBD5E1"/>
                </a:solidFill>
              </a:rPr>
              <a:t>Tenant </a:t>
            </a:r>
            <a:r>
              <a:rPr lang="he-IL" sz="1400">
                <a:solidFill>
                  <a:srgbClr val="CBD5E1"/>
                </a:solidFill>
              </a:rPr>
              <a:t>ייעודי</a:t>
            </a:r>
          </a:p>
        </p:txBody>
      </p:sp>
      <p:sp>
        <p:nvSpPr>
          <p:cNvPr id="17" name="מלבן: פינות מעוגלות 16">
            <a:extLst>
              <a:ext uri="{FF2B5EF4-FFF2-40B4-BE49-F238E27FC236}">
                <a16:creationId xmlns:a16="http://schemas.microsoft.com/office/drawing/2014/main" id="{B654B4DB-EFFB-4BFA-9152-A07A42EFD810}"/>
              </a:ext>
            </a:extLst>
          </p:cNvPr>
          <p:cNvSpPr/>
          <p:nvPr/>
        </p:nvSpPr>
        <p:spPr>
          <a:xfrm>
            <a:off x="4889500" y="5524500"/>
            <a:ext cx="2413000" cy="444500"/>
          </a:xfrm>
          <a:prstGeom prst="roundRect">
            <a:avLst/>
          </a:prstGeom>
          <a:solidFill>
            <a:srgbClr val="A78BF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1400" b="1">
                <a:solidFill>
                  <a:srgbClr val="0F172A"/>
                </a:solidFill>
              </a:rPr>
              <a:t>לתעשיות מוסדרות</a:t>
            </a:r>
          </a:p>
        </p:txBody>
      </p:sp>
      <p:sp>
        <p:nvSpPr>
          <p:cNvPr id="18" name="מלבן: פינות מעוגלות 17">
            <a:extLst>
              <a:ext uri="{FF2B5EF4-FFF2-40B4-BE49-F238E27FC236}">
                <a16:creationId xmlns:a16="http://schemas.microsoft.com/office/drawing/2014/main" id="{FCEA0559-6EEE-4DD0-A56E-789C88B05C7A}"/>
              </a:ext>
            </a:extLst>
          </p:cNvPr>
          <p:cNvSpPr/>
          <p:nvPr/>
        </p:nvSpPr>
        <p:spPr>
          <a:xfrm>
            <a:off x="8128000" y="1143000"/>
            <a:ext cx="3556000" cy="50165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9" name="מלבן 18">
            <a:extLst>
              <a:ext uri="{FF2B5EF4-FFF2-40B4-BE49-F238E27FC236}">
                <a16:creationId xmlns:a16="http://schemas.microsoft.com/office/drawing/2014/main" id="{370E72C2-0811-4960-BD54-53C3079FD328}"/>
              </a:ext>
            </a:extLst>
          </p:cNvPr>
          <p:cNvSpPr/>
          <p:nvPr/>
        </p:nvSpPr>
        <p:spPr>
          <a:xfrm>
            <a:off x="8128000" y="1143000"/>
            <a:ext cx="3556000" cy="63500"/>
          </a:xfrm>
          <a:prstGeom prst="rect">
            <a:avLst/>
          </a:prstGeom>
          <a:solidFill>
            <a:srgbClr val="34D39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B3893402-3D9E-4645-932C-58454BF992C0}"/>
              </a:ext>
            </a:extLst>
          </p:cNvPr>
          <p:cNvSpPr txBox="1"/>
          <p:nvPr/>
        </p:nvSpPr>
        <p:spPr>
          <a:xfrm>
            <a:off x="8255000" y="1333500"/>
            <a:ext cx="3302000" cy="444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2000" b="1">
                <a:solidFill>
                  <a:srgbClr val="34D399"/>
                </a:solidFill>
              </a:rPr>
              <a:t>מודלים מקומיים</a:t>
            </a: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B8575228-8FFD-4FC9-A65E-1B19A630EE93}"/>
              </a:ext>
            </a:extLst>
          </p:cNvPr>
          <p:cNvSpPr txBox="1"/>
          <p:nvPr/>
        </p:nvSpPr>
        <p:spPr>
          <a:xfrm>
            <a:off x="8318500" y="1841500"/>
            <a:ext cx="3175000" cy="1016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1400">
                <a:solidFill>
                  <a:srgbClr val="94A3B8"/>
                </a:solidFill>
              </a:rPr>
              <a:t>Ollama + Llama 3
Llamafile (Mozilla)
</a:t>
            </a:r>
            <a:r>
              <a:rPr lang="he-IL" sz="1400">
                <a:solidFill>
                  <a:srgbClr val="94A3B8"/>
                </a:solidFill>
              </a:rPr>
              <a:t>מודלים </a:t>
            </a:r>
            <a:r>
              <a:rPr lang="en-US" sz="1400">
                <a:solidFill>
                  <a:srgbClr val="94A3B8"/>
                </a:solidFill>
              </a:rPr>
              <a:t>Open Source
PrivateGPT</a:t>
            </a:r>
            <a:endParaRPr lang="he-IL" sz="1400">
              <a:solidFill>
                <a:srgbClr val="94A3B8"/>
              </a:solidFill>
            </a:endParaRPr>
          </a:p>
        </p:txBody>
      </p:sp>
      <p:sp>
        <p:nvSpPr>
          <p:cNvPr id="22" name="מלבן 21">
            <a:extLst>
              <a:ext uri="{FF2B5EF4-FFF2-40B4-BE49-F238E27FC236}">
                <a16:creationId xmlns:a16="http://schemas.microsoft.com/office/drawing/2014/main" id="{49B833BC-E7D4-4DC2-BE4D-93AC376A0505}"/>
              </a:ext>
            </a:extLst>
          </p:cNvPr>
          <p:cNvSpPr/>
          <p:nvPr/>
        </p:nvSpPr>
        <p:spPr>
          <a:xfrm>
            <a:off x="8636000" y="2959100"/>
            <a:ext cx="2540000" cy="12700"/>
          </a:xfrm>
          <a:prstGeom prst="rect">
            <a:avLst/>
          </a:prstGeom>
          <a:solidFill>
            <a:srgbClr val="33415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AAD98DD0-6463-4780-AEB0-C70538A3E8A8}"/>
              </a:ext>
            </a:extLst>
          </p:cNvPr>
          <p:cNvSpPr txBox="1"/>
          <p:nvPr/>
        </p:nvSpPr>
        <p:spPr>
          <a:xfrm>
            <a:off x="8318500" y="3073400"/>
            <a:ext cx="3175000" cy="1460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✓ פרטיות מוחלטת - אין ענן
✓ נתונים לא עוזבים את המכשיר
✓ שליטה מלאה על המודל
✓ ללא תלות בספקי צד שלישי
✓ עלות נמוכה לטווח ארוך</a:t>
            </a:r>
          </a:p>
        </p:txBody>
      </p:sp>
      <p:sp>
        <p:nvSpPr>
          <p:cNvPr id="24" name="מלבן: פינות מעוגלות 23">
            <a:extLst>
              <a:ext uri="{FF2B5EF4-FFF2-40B4-BE49-F238E27FC236}">
                <a16:creationId xmlns:a16="http://schemas.microsoft.com/office/drawing/2014/main" id="{A90FB0B0-FF1D-463B-B1D6-DC9AA503D3D9}"/>
              </a:ext>
            </a:extLst>
          </p:cNvPr>
          <p:cNvSpPr/>
          <p:nvPr/>
        </p:nvSpPr>
        <p:spPr>
          <a:xfrm>
            <a:off x="8699500" y="5524500"/>
            <a:ext cx="2413000" cy="444500"/>
          </a:xfrm>
          <a:prstGeom prst="roundRect">
            <a:avLst/>
          </a:prstGeom>
          <a:solidFill>
            <a:srgbClr val="34D39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1400" b="1">
                <a:solidFill>
                  <a:srgbClr val="0F172A"/>
                </a:solidFill>
              </a:rPr>
              <a:t>לאבטחה מקסימלית</a:t>
            </a:r>
          </a:p>
        </p:txBody>
      </p:sp>
    </p:spTree>
    <p:extLst>
      <p:ext uri="{BB962C8B-B14F-4D97-AF65-F5344CB8AC3E}">
        <p14:creationId xmlns:p14="http://schemas.microsoft.com/office/powerpoint/2010/main" val="3809612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D3151FE0-BA7A-4623-97E3-534667393A53}"/>
              </a:ext>
            </a:extLst>
          </p:cNvPr>
          <p:cNvSpPr txBox="1"/>
          <p:nvPr/>
        </p:nvSpPr>
        <p:spPr>
          <a:xfrm>
            <a:off x="635000" y="317500"/>
            <a:ext cx="10922000" cy="571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2600" b="1">
                <a:solidFill>
                  <a:srgbClr val="F0F4F8"/>
                </a:solidFill>
              </a:rPr>
              <a:t>מפת דרכים ליישום מאובטח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CF1572E9-F225-4E9E-A7A9-6E67981F9AEC}"/>
              </a:ext>
            </a:extLst>
          </p:cNvPr>
          <p:cNvSpPr/>
          <p:nvPr/>
        </p:nvSpPr>
        <p:spPr>
          <a:xfrm>
            <a:off x="8255000" y="927100"/>
            <a:ext cx="3302000" cy="38100"/>
          </a:xfrm>
          <a:prstGeom prst="rect">
            <a:avLst/>
          </a:prstGeom>
          <a:solidFill>
            <a:srgbClr val="F472B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C9016131-0E44-41AB-B6B7-93E195782063}"/>
              </a:ext>
            </a:extLst>
          </p:cNvPr>
          <p:cNvSpPr/>
          <p:nvPr/>
        </p:nvSpPr>
        <p:spPr>
          <a:xfrm>
            <a:off x="825500" y="2222500"/>
            <a:ext cx="10541000" cy="38100"/>
          </a:xfrm>
          <a:prstGeom prst="rect">
            <a:avLst/>
          </a:prstGeom>
          <a:solidFill>
            <a:srgbClr val="334155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5" name="אליפסה 4">
            <a:extLst>
              <a:ext uri="{FF2B5EF4-FFF2-40B4-BE49-F238E27FC236}">
                <a16:creationId xmlns:a16="http://schemas.microsoft.com/office/drawing/2014/main" id="{FB6F8836-30B3-4717-AEC0-32A4AFD32B92}"/>
              </a:ext>
            </a:extLst>
          </p:cNvPr>
          <p:cNvSpPr/>
          <p:nvPr/>
        </p:nvSpPr>
        <p:spPr>
          <a:xfrm>
            <a:off x="1206500" y="2006600"/>
            <a:ext cx="482600" cy="482600"/>
          </a:xfrm>
          <a:prstGeom prst="ellipse">
            <a:avLst/>
          </a:prstGeom>
          <a:solidFill>
            <a:srgbClr val="38BD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b="1">
                <a:solidFill>
                  <a:srgbClr val="0F172A"/>
                </a:solidFill>
              </a:rPr>
              <a:t>1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4A0C0430-ACC6-4B02-A872-EBEE015DD381}"/>
              </a:ext>
            </a:extLst>
          </p:cNvPr>
          <p:cNvSpPr txBox="1"/>
          <p:nvPr/>
        </p:nvSpPr>
        <p:spPr>
          <a:xfrm>
            <a:off x="508000" y="1206500"/>
            <a:ext cx="1905000" cy="698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500" b="1">
                <a:solidFill>
                  <a:srgbClr val="38BDF8"/>
                </a:solidFill>
              </a:rPr>
              <a:t>הערכה
ומיפוי</a:t>
            </a:r>
          </a:p>
        </p:txBody>
      </p:sp>
      <p:sp>
        <p:nvSpPr>
          <p:cNvPr id="7" name="מלבן: פינות מעוגלות 6">
            <a:extLst>
              <a:ext uri="{FF2B5EF4-FFF2-40B4-BE49-F238E27FC236}">
                <a16:creationId xmlns:a16="http://schemas.microsoft.com/office/drawing/2014/main" id="{E58C70EF-404B-48FC-811B-D7F57986636D}"/>
              </a:ext>
            </a:extLst>
          </p:cNvPr>
          <p:cNvSpPr/>
          <p:nvPr/>
        </p:nvSpPr>
        <p:spPr>
          <a:xfrm>
            <a:off x="508000" y="2667000"/>
            <a:ext cx="2095500" cy="21590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8BA17F48-39F3-4372-B484-B853213069A3}"/>
              </a:ext>
            </a:extLst>
          </p:cNvPr>
          <p:cNvSpPr txBox="1"/>
          <p:nvPr/>
        </p:nvSpPr>
        <p:spPr>
          <a:xfrm>
            <a:off x="635000" y="2768600"/>
            <a:ext cx="1841500" cy="1270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מיפוי מערכות </a:t>
            </a:r>
            <a:r>
              <a:rPr lang="en-US" sz="1400">
                <a:solidFill>
                  <a:srgbClr val="CBD5E1"/>
                </a:solidFill>
              </a:rPr>
              <a:t>AI
</a:t>
            </a:r>
            <a:r>
              <a:rPr lang="he-IL" sz="1400">
                <a:solidFill>
                  <a:srgbClr val="CBD5E1"/>
                </a:solidFill>
              </a:rPr>
              <a:t>הערכת סיכונים
זיהוי חוקים רלוונטיים
בניית צוות </a:t>
            </a:r>
            <a:r>
              <a:rPr lang="en-US" sz="1400">
                <a:solidFill>
                  <a:srgbClr val="CBD5E1"/>
                </a:solidFill>
              </a:rPr>
              <a:t>AI</a:t>
            </a:r>
            <a:endParaRPr lang="he-IL" sz="1400">
              <a:solidFill>
                <a:srgbClr val="CBD5E1"/>
              </a:solidFill>
            </a:endParaRPr>
          </a:p>
        </p:txBody>
      </p:sp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F8096962-9ED8-4B19-9BBF-8F09185975D5}"/>
              </a:ext>
            </a:extLst>
          </p:cNvPr>
          <p:cNvSpPr/>
          <p:nvPr/>
        </p:nvSpPr>
        <p:spPr>
          <a:xfrm>
            <a:off x="762000" y="4318000"/>
            <a:ext cx="1587500" cy="355600"/>
          </a:xfrm>
          <a:prstGeom prst="roundRect">
            <a:avLst/>
          </a:prstGeom>
          <a:solidFill>
            <a:srgbClr val="0F17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1400">
                <a:solidFill>
                  <a:srgbClr val="38BDF8"/>
                </a:solidFill>
              </a:rPr>
              <a:t>חודשים 1-2</a:t>
            </a:r>
          </a:p>
        </p:txBody>
      </p:sp>
      <p:sp>
        <p:nvSpPr>
          <p:cNvPr id="10" name="אליפסה 9">
            <a:extLst>
              <a:ext uri="{FF2B5EF4-FFF2-40B4-BE49-F238E27FC236}">
                <a16:creationId xmlns:a16="http://schemas.microsoft.com/office/drawing/2014/main" id="{5D88C836-BACD-4B62-96BC-07735C72ECF9}"/>
              </a:ext>
            </a:extLst>
          </p:cNvPr>
          <p:cNvSpPr/>
          <p:nvPr/>
        </p:nvSpPr>
        <p:spPr>
          <a:xfrm>
            <a:off x="3492500" y="2006600"/>
            <a:ext cx="482600" cy="482600"/>
          </a:xfrm>
          <a:prstGeom prst="ellipse">
            <a:avLst/>
          </a:prstGeom>
          <a:solidFill>
            <a:srgbClr val="A78BF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b="1">
                <a:solidFill>
                  <a:srgbClr val="0F172A"/>
                </a:solidFill>
              </a:rPr>
              <a:t>2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38EEB758-543C-4A1F-B8D1-8E09583FDE8D}"/>
              </a:ext>
            </a:extLst>
          </p:cNvPr>
          <p:cNvSpPr txBox="1"/>
          <p:nvPr/>
        </p:nvSpPr>
        <p:spPr>
          <a:xfrm>
            <a:off x="2794000" y="1206500"/>
            <a:ext cx="1905000" cy="698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500" b="1">
                <a:solidFill>
                  <a:srgbClr val="A78BFA"/>
                </a:solidFill>
              </a:rPr>
              <a:t>מדיניות
וממשל</a:t>
            </a:r>
          </a:p>
        </p:txBody>
      </p:sp>
      <p:sp>
        <p:nvSpPr>
          <p:cNvPr id="12" name="מלבן: פינות מעוגלות 11">
            <a:extLst>
              <a:ext uri="{FF2B5EF4-FFF2-40B4-BE49-F238E27FC236}">
                <a16:creationId xmlns:a16="http://schemas.microsoft.com/office/drawing/2014/main" id="{8E3540E6-96E5-4758-83A8-E8E5F32312B0}"/>
              </a:ext>
            </a:extLst>
          </p:cNvPr>
          <p:cNvSpPr/>
          <p:nvPr/>
        </p:nvSpPr>
        <p:spPr>
          <a:xfrm>
            <a:off x="2794000" y="2667000"/>
            <a:ext cx="2095500" cy="21590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4BC95A5C-5773-493B-9590-82CAD84202A6}"/>
              </a:ext>
            </a:extLst>
          </p:cNvPr>
          <p:cNvSpPr txBox="1"/>
          <p:nvPr/>
        </p:nvSpPr>
        <p:spPr>
          <a:xfrm>
            <a:off x="2921000" y="2768600"/>
            <a:ext cx="1841500" cy="1270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כתיבת מדיניות </a:t>
            </a:r>
            <a:r>
              <a:rPr lang="en-US" sz="1400">
                <a:solidFill>
                  <a:srgbClr val="CBD5E1"/>
                </a:solidFill>
              </a:rPr>
              <a:t>AI
</a:t>
            </a:r>
            <a:r>
              <a:rPr lang="he-IL" sz="1400">
                <a:solidFill>
                  <a:srgbClr val="CBD5E1"/>
                </a:solidFill>
              </a:rPr>
              <a:t>הגדרת תפקידים
הסכמי ספקים
נהלי אבטחה</a:t>
            </a:r>
          </a:p>
        </p:txBody>
      </p:sp>
      <p:sp>
        <p:nvSpPr>
          <p:cNvPr id="14" name="מלבן: פינות מעוגלות 13">
            <a:extLst>
              <a:ext uri="{FF2B5EF4-FFF2-40B4-BE49-F238E27FC236}">
                <a16:creationId xmlns:a16="http://schemas.microsoft.com/office/drawing/2014/main" id="{AE5E4F39-2F15-46ED-916B-1E04C83C90E6}"/>
              </a:ext>
            </a:extLst>
          </p:cNvPr>
          <p:cNvSpPr/>
          <p:nvPr/>
        </p:nvSpPr>
        <p:spPr>
          <a:xfrm>
            <a:off x="3048000" y="4318000"/>
            <a:ext cx="1587500" cy="355600"/>
          </a:xfrm>
          <a:prstGeom prst="roundRect">
            <a:avLst/>
          </a:prstGeom>
          <a:solidFill>
            <a:srgbClr val="0F17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1400">
                <a:solidFill>
                  <a:srgbClr val="A78BFA"/>
                </a:solidFill>
              </a:rPr>
              <a:t>חודשים 2-4</a:t>
            </a:r>
          </a:p>
        </p:txBody>
      </p:sp>
      <p:sp>
        <p:nvSpPr>
          <p:cNvPr id="15" name="אליפסה 14">
            <a:extLst>
              <a:ext uri="{FF2B5EF4-FFF2-40B4-BE49-F238E27FC236}">
                <a16:creationId xmlns:a16="http://schemas.microsoft.com/office/drawing/2014/main" id="{A7E979F1-2D56-4A2F-A143-818154214127}"/>
              </a:ext>
            </a:extLst>
          </p:cNvPr>
          <p:cNvSpPr/>
          <p:nvPr/>
        </p:nvSpPr>
        <p:spPr>
          <a:xfrm>
            <a:off x="5778500" y="2006600"/>
            <a:ext cx="482600" cy="482600"/>
          </a:xfrm>
          <a:prstGeom prst="ellipse">
            <a:avLst/>
          </a:prstGeom>
          <a:solidFill>
            <a:srgbClr val="34D39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b="1">
                <a:solidFill>
                  <a:srgbClr val="0F172A"/>
                </a:solidFill>
              </a:rPr>
              <a:t>3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3EE0C617-4178-4E3B-8CFA-9BA183D98053}"/>
              </a:ext>
            </a:extLst>
          </p:cNvPr>
          <p:cNvSpPr txBox="1"/>
          <p:nvPr/>
        </p:nvSpPr>
        <p:spPr>
          <a:xfrm>
            <a:off x="5080000" y="1206500"/>
            <a:ext cx="1905000" cy="698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500" b="1">
                <a:solidFill>
                  <a:srgbClr val="34D399"/>
                </a:solidFill>
              </a:rPr>
              <a:t>הטמעה
טכנית</a:t>
            </a:r>
          </a:p>
        </p:txBody>
      </p:sp>
      <p:sp>
        <p:nvSpPr>
          <p:cNvPr id="17" name="מלבן: פינות מעוגלות 16">
            <a:extLst>
              <a:ext uri="{FF2B5EF4-FFF2-40B4-BE49-F238E27FC236}">
                <a16:creationId xmlns:a16="http://schemas.microsoft.com/office/drawing/2014/main" id="{A7CBFEC1-9AE3-423E-A5CC-A5F754556CFF}"/>
              </a:ext>
            </a:extLst>
          </p:cNvPr>
          <p:cNvSpPr/>
          <p:nvPr/>
        </p:nvSpPr>
        <p:spPr>
          <a:xfrm>
            <a:off x="5080000" y="2667000"/>
            <a:ext cx="2095500" cy="21590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402895F2-693D-486C-A8FB-28900A7D0559}"/>
              </a:ext>
            </a:extLst>
          </p:cNvPr>
          <p:cNvSpPr txBox="1"/>
          <p:nvPr/>
        </p:nvSpPr>
        <p:spPr>
          <a:xfrm>
            <a:off x="5207000" y="2768600"/>
            <a:ext cx="1841500" cy="1270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פריסה מאובטחת
הצפנה ובקרת גישה
</a:t>
            </a:r>
            <a:r>
              <a:rPr lang="en-US" sz="1400">
                <a:solidFill>
                  <a:srgbClr val="CBD5E1"/>
                </a:solidFill>
              </a:rPr>
              <a:t>DLP </a:t>
            </a:r>
            <a:r>
              <a:rPr lang="he-IL" sz="1400">
                <a:solidFill>
                  <a:srgbClr val="CBD5E1"/>
                </a:solidFill>
              </a:rPr>
              <a:t>ומניעת דליפות
אינטגרציות</a:t>
            </a:r>
          </a:p>
        </p:txBody>
      </p:sp>
      <p:sp>
        <p:nvSpPr>
          <p:cNvPr id="19" name="מלבן: פינות מעוגלות 18">
            <a:extLst>
              <a:ext uri="{FF2B5EF4-FFF2-40B4-BE49-F238E27FC236}">
                <a16:creationId xmlns:a16="http://schemas.microsoft.com/office/drawing/2014/main" id="{FFC80F92-D6D1-48B8-91A0-8174CC19346F}"/>
              </a:ext>
            </a:extLst>
          </p:cNvPr>
          <p:cNvSpPr/>
          <p:nvPr/>
        </p:nvSpPr>
        <p:spPr>
          <a:xfrm>
            <a:off x="5334000" y="4318000"/>
            <a:ext cx="1587500" cy="355600"/>
          </a:xfrm>
          <a:prstGeom prst="roundRect">
            <a:avLst/>
          </a:prstGeom>
          <a:solidFill>
            <a:srgbClr val="0F17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1400">
                <a:solidFill>
                  <a:srgbClr val="34D399"/>
                </a:solidFill>
              </a:rPr>
              <a:t>חודשים 4-6</a:t>
            </a:r>
          </a:p>
        </p:txBody>
      </p:sp>
      <p:sp>
        <p:nvSpPr>
          <p:cNvPr id="20" name="אליפסה 19">
            <a:extLst>
              <a:ext uri="{FF2B5EF4-FFF2-40B4-BE49-F238E27FC236}">
                <a16:creationId xmlns:a16="http://schemas.microsoft.com/office/drawing/2014/main" id="{C0BD5CDD-108E-48F1-ABB3-E0C8027F510A}"/>
              </a:ext>
            </a:extLst>
          </p:cNvPr>
          <p:cNvSpPr/>
          <p:nvPr/>
        </p:nvSpPr>
        <p:spPr>
          <a:xfrm>
            <a:off x="8064500" y="2006600"/>
            <a:ext cx="482600" cy="482600"/>
          </a:xfrm>
          <a:prstGeom prst="ellipse">
            <a:avLst/>
          </a:prstGeom>
          <a:solidFill>
            <a:srgbClr val="FB923C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b="1">
                <a:solidFill>
                  <a:srgbClr val="0F172A"/>
                </a:solidFill>
              </a:rPr>
              <a:t>4</a:t>
            </a: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058784D6-DB0E-469F-A8C8-A8B4633C7A17}"/>
              </a:ext>
            </a:extLst>
          </p:cNvPr>
          <p:cNvSpPr txBox="1"/>
          <p:nvPr/>
        </p:nvSpPr>
        <p:spPr>
          <a:xfrm>
            <a:off x="7366000" y="1206500"/>
            <a:ext cx="1905000" cy="698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500" b="1">
                <a:solidFill>
                  <a:srgbClr val="FB923C"/>
                </a:solidFill>
              </a:rPr>
              <a:t>בדיקות
ואימות</a:t>
            </a:r>
          </a:p>
        </p:txBody>
      </p:sp>
      <p:sp>
        <p:nvSpPr>
          <p:cNvPr id="22" name="מלבן: פינות מעוגלות 21">
            <a:extLst>
              <a:ext uri="{FF2B5EF4-FFF2-40B4-BE49-F238E27FC236}">
                <a16:creationId xmlns:a16="http://schemas.microsoft.com/office/drawing/2014/main" id="{5F0347AC-7AD4-4C3E-A80C-35D7AC8D7042}"/>
              </a:ext>
            </a:extLst>
          </p:cNvPr>
          <p:cNvSpPr/>
          <p:nvPr/>
        </p:nvSpPr>
        <p:spPr>
          <a:xfrm>
            <a:off x="7366000" y="2667000"/>
            <a:ext cx="2095500" cy="21590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5C873EC3-A2D2-4C8F-B13E-1EA32FB1846D}"/>
              </a:ext>
            </a:extLst>
          </p:cNvPr>
          <p:cNvSpPr txBox="1"/>
          <p:nvPr/>
        </p:nvSpPr>
        <p:spPr>
          <a:xfrm>
            <a:off x="7493000" y="2768600"/>
            <a:ext cx="1841500" cy="1270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בדיקות חדירה
</a:t>
            </a:r>
            <a:r>
              <a:rPr lang="en-US" sz="1400">
                <a:solidFill>
                  <a:srgbClr val="CBD5E1"/>
                </a:solidFill>
              </a:rPr>
              <a:t>Red Teaming
</a:t>
            </a:r>
            <a:r>
              <a:rPr lang="he-IL" sz="1400">
                <a:solidFill>
                  <a:srgbClr val="CBD5E1"/>
                </a:solidFill>
              </a:rPr>
              <a:t>הערכת תאימות
תיקון ליקויים</a:t>
            </a:r>
          </a:p>
        </p:txBody>
      </p:sp>
      <p:sp>
        <p:nvSpPr>
          <p:cNvPr id="24" name="מלבן: פינות מעוגלות 23">
            <a:extLst>
              <a:ext uri="{FF2B5EF4-FFF2-40B4-BE49-F238E27FC236}">
                <a16:creationId xmlns:a16="http://schemas.microsoft.com/office/drawing/2014/main" id="{96565B3E-C8EC-4FB8-8A1B-3A97BE75585F}"/>
              </a:ext>
            </a:extLst>
          </p:cNvPr>
          <p:cNvSpPr/>
          <p:nvPr/>
        </p:nvSpPr>
        <p:spPr>
          <a:xfrm>
            <a:off x="7620000" y="4318000"/>
            <a:ext cx="1587500" cy="355600"/>
          </a:xfrm>
          <a:prstGeom prst="roundRect">
            <a:avLst/>
          </a:prstGeom>
          <a:solidFill>
            <a:srgbClr val="0F17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1400">
                <a:solidFill>
                  <a:srgbClr val="FB923C"/>
                </a:solidFill>
              </a:rPr>
              <a:t>חודשים 6-8</a:t>
            </a:r>
          </a:p>
        </p:txBody>
      </p:sp>
      <p:sp>
        <p:nvSpPr>
          <p:cNvPr id="25" name="אליפסה 24">
            <a:extLst>
              <a:ext uri="{FF2B5EF4-FFF2-40B4-BE49-F238E27FC236}">
                <a16:creationId xmlns:a16="http://schemas.microsoft.com/office/drawing/2014/main" id="{CAFB91A3-D621-4708-A20D-3444D033CA26}"/>
              </a:ext>
            </a:extLst>
          </p:cNvPr>
          <p:cNvSpPr/>
          <p:nvPr/>
        </p:nvSpPr>
        <p:spPr>
          <a:xfrm>
            <a:off x="10350500" y="2006600"/>
            <a:ext cx="482600" cy="482600"/>
          </a:xfrm>
          <a:prstGeom prst="ellipse">
            <a:avLst/>
          </a:prstGeom>
          <a:solidFill>
            <a:srgbClr val="F472B6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b="1">
                <a:solidFill>
                  <a:srgbClr val="0F172A"/>
                </a:solidFill>
              </a:rPr>
              <a:t>5</a:t>
            </a:r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1C3E820F-F791-47A1-BD21-6E738D4787DA}"/>
              </a:ext>
            </a:extLst>
          </p:cNvPr>
          <p:cNvSpPr txBox="1"/>
          <p:nvPr/>
        </p:nvSpPr>
        <p:spPr>
          <a:xfrm>
            <a:off x="9652000" y="1206500"/>
            <a:ext cx="1905000" cy="698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500" b="1">
                <a:solidFill>
                  <a:srgbClr val="F472B6"/>
                </a:solidFill>
              </a:rPr>
              <a:t>ניטור
ושיפור</a:t>
            </a:r>
          </a:p>
        </p:txBody>
      </p:sp>
      <p:sp>
        <p:nvSpPr>
          <p:cNvPr id="27" name="מלבן: פינות מעוגלות 26">
            <a:extLst>
              <a:ext uri="{FF2B5EF4-FFF2-40B4-BE49-F238E27FC236}">
                <a16:creationId xmlns:a16="http://schemas.microsoft.com/office/drawing/2014/main" id="{D52197E8-AF8B-4997-8070-1DDED8F8801B}"/>
              </a:ext>
            </a:extLst>
          </p:cNvPr>
          <p:cNvSpPr/>
          <p:nvPr/>
        </p:nvSpPr>
        <p:spPr>
          <a:xfrm>
            <a:off x="9652000" y="2667000"/>
            <a:ext cx="2095500" cy="21590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F5B00EE9-B1C9-4EEB-B113-C535F9063B5B}"/>
              </a:ext>
            </a:extLst>
          </p:cNvPr>
          <p:cNvSpPr txBox="1"/>
          <p:nvPr/>
        </p:nvSpPr>
        <p:spPr>
          <a:xfrm>
            <a:off x="9779000" y="2768600"/>
            <a:ext cx="1841500" cy="1270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ניטור רציף 24/7
ביקורות רבעוניות
עדכון מדיניות
הדרכות צוות</a:t>
            </a:r>
          </a:p>
        </p:txBody>
      </p:sp>
      <p:sp>
        <p:nvSpPr>
          <p:cNvPr id="29" name="מלבן: פינות מעוגלות 28">
            <a:extLst>
              <a:ext uri="{FF2B5EF4-FFF2-40B4-BE49-F238E27FC236}">
                <a16:creationId xmlns:a16="http://schemas.microsoft.com/office/drawing/2014/main" id="{2025CCE5-1A44-4001-B8D0-EF3220EA33D3}"/>
              </a:ext>
            </a:extLst>
          </p:cNvPr>
          <p:cNvSpPr/>
          <p:nvPr/>
        </p:nvSpPr>
        <p:spPr>
          <a:xfrm>
            <a:off x="9906000" y="4318000"/>
            <a:ext cx="1587500" cy="355600"/>
          </a:xfrm>
          <a:prstGeom prst="roundRect">
            <a:avLst/>
          </a:prstGeom>
          <a:solidFill>
            <a:srgbClr val="0F17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1400">
                <a:solidFill>
                  <a:srgbClr val="F472B6"/>
                </a:solidFill>
              </a:rPr>
              <a:t>שוטף</a:t>
            </a:r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A1CA98D9-9129-41E5-A727-D1597C6CE4E8}"/>
              </a:ext>
            </a:extLst>
          </p:cNvPr>
          <p:cNvSpPr txBox="1"/>
          <p:nvPr/>
        </p:nvSpPr>
        <p:spPr>
          <a:xfrm>
            <a:off x="1016000" y="5080000"/>
            <a:ext cx="10160000" cy="381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 i="1">
                <a:solidFill>
                  <a:srgbClr val="64748B"/>
                </a:solidFill>
              </a:rPr>
              <a:t>הערה: לוחות הזמנים מותאמים לארגון בינוני. ארגונים גדולים או מוסדרים עשויים לדרוש זמן נוסף</a:t>
            </a:r>
          </a:p>
        </p:txBody>
      </p:sp>
    </p:spTree>
    <p:extLst>
      <p:ext uri="{BB962C8B-B14F-4D97-AF65-F5344CB8AC3E}">
        <p14:creationId xmlns:p14="http://schemas.microsoft.com/office/powerpoint/2010/main" val="159916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21F525A1-8866-4341-9717-8EF3B15AAB13}"/>
              </a:ext>
            </a:extLst>
          </p:cNvPr>
          <p:cNvSpPr txBox="1"/>
          <p:nvPr/>
        </p:nvSpPr>
        <p:spPr>
          <a:xfrm>
            <a:off x="635000" y="317500"/>
            <a:ext cx="10922000" cy="571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2600" b="1">
                <a:solidFill>
                  <a:srgbClr val="F0F4F8"/>
                </a:solidFill>
              </a:rPr>
              <a:t>סיכום והמלצות מפתח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BAAE0264-A000-4B17-9720-280F3C2DF9CB}"/>
              </a:ext>
            </a:extLst>
          </p:cNvPr>
          <p:cNvSpPr/>
          <p:nvPr/>
        </p:nvSpPr>
        <p:spPr>
          <a:xfrm>
            <a:off x="8636000" y="927100"/>
            <a:ext cx="2921000" cy="38100"/>
          </a:xfrm>
          <a:prstGeom prst="rect">
            <a:avLst/>
          </a:prstGeom>
          <a:solidFill>
            <a:srgbClr val="38BD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4" name="מלבן: פינות מעוגלות 3">
            <a:extLst>
              <a:ext uri="{FF2B5EF4-FFF2-40B4-BE49-F238E27FC236}">
                <a16:creationId xmlns:a16="http://schemas.microsoft.com/office/drawing/2014/main" id="{9CFD43AC-CB3E-4518-9F14-7EF35ED55BFA}"/>
              </a:ext>
            </a:extLst>
          </p:cNvPr>
          <p:cNvSpPr/>
          <p:nvPr/>
        </p:nvSpPr>
        <p:spPr>
          <a:xfrm>
            <a:off x="635000" y="1206500"/>
            <a:ext cx="10922000" cy="12065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2D19FF2B-94CE-4542-8DD0-9757E0127E97}"/>
              </a:ext>
            </a:extLst>
          </p:cNvPr>
          <p:cNvSpPr/>
          <p:nvPr/>
        </p:nvSpPr>
        <p:spPr>
          <a:xfrm>
            <a:off x="635000" y="1206500"/>
            <a:ext cx="63500" cy="1206500"/>
          </a:xfrm>
          <a:prstGeom prst="rect">
            <a:avLst/>
          </a:prstGeom>
          <a:solidFill>
            <a:srgbClr val="38BDF8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6" name="אליפסה 5">
            <a:extLst>
              <a:ext uri="{FF2B5EF4-FFF2-40B4-BE49-F238E27FC236}">
                <a16:creationId xmlns:a16="http://schemas.microsoft.com/office/drawing/2014/main" id="{35432BE9-D9C6-4BA0-B84B-44E91FAE7ECA}"/>
              </a:ext>
            </a:extLst>
          </p:cNvPr>
          <p:cNvSpPr/>
          <p:nvPr/>
        </p:nvSpPr>
        <p:spPr>
          <a:xfrm>
            <a:off x="889000" y="1460500"/>
            <a:ext cx="698500" cy="698500"/>
          </a:xfrm>
          <a:prstGeom prst="ellipse">
            <a:avLst/>
          </a:prstGeom>
          <a:solidFill>
            <a:srgbClr val="0F17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2200"/>
              <a:t>🔐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9921095C-B470-416D-891A-FD98B9682EB4}"/>
              </a:ext>
            </a:extLst>
          </p:cNvPr>
          <p:cNvSpPr txBox="1"/>
          <p:nvPr/>
        </p:nvSpPr>
        <p:spPr>
          <a:xfrm>
            <a:off x="1841500" y="1333500"/>
            <a:ext cx="9398000" cy="381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b="1">
                <a:solidFill>
                  <a:srgbClr val="38BDF8"/>
                </a:solidFill>
              </a:rPr>
              <a:t>בחרו פלטפורמה מאובטחת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E457C4B7-C0AF-406C-8409-3B4613FCCE2C}"/>
              </a:ext>
            </a:extLst>
          </p:cNvPr>
          <p:cNvSpPr txBox="1"/>
          <p:nvPr/>
        </p:nvSpPr>
        <p:spPr>
          <a:xfrm>
            <a:off x="1841500" y="1739900"/>
            <a:ext cx="9398000" cy="571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העדיפו פתרונות </a:t>
            </a:r>
            <a:r>
              <a:rPr lang="en-US" sz="1400">
                <a:solidFill>
                  <a:srgbClr val="CBD5E1"/>
                </a:solidFill>
              </a:rPr>
              <a:t>Enterprise </a:t>
            </a:r>
            <a:r>
              <a:rPr lang="he-IL" sz="1400">
                <a:solidFill>
                  <a:srgbClr val="CBD5E1"/>
                </a:solidFill>
              </a:rPr>
              <a:t>עם </a:t>
            </a:r>
            <a:r>
              <a:rPr lang="en-US" sz="1400">
                <a:solidFill>
                  <a:srgbClr val="CBD5E1"/>
                </a:solidFill>
              </a:rPr>
              <a:t>SOC2, </a:t>
            </a:r>
            <a:r>
              <a:rPr lang="he-IL" sz="1400">
                <a:solidFill>
                  <a:srgbClr val="CBD5E1"/>
                </a:solidFill>
              </a:rPr>
              <a:t>הצפנה מקצה לקצה, ואי-שימוש בנתונים לאימון. </a:t>
            </a:r>
            <a:r>
              <a:rPr lang="en-US" sz="1400">
                <a:solidFill>
                  <a:srgbClr val="CBD5E1"/>
                </a:solidFill>
              </a:rPr>
              <a:t>Microsoft Copilot </a:t>
            </a:r>
            <a:r>
              <a:rPr lang="he-IL" sz="1400">
                <a:solidFill>
                  <a:srgbClr val="CBD5E1"/>
                </a:solidFill>
              </a:rPr>
              <a:t>ו-</a:t>
            </a:r>
            <a:r>
              <a:rPr lang="en-US" sz="1400">
                <a:solidFill>
                  <a:srgbClr val="CBD5E1"/>
                </a:solidFill>
              </a:rPr>
              <a:t>Claude </a:t>
            </a:r>
            <a:r>
              <a:rPr lang="he-IL" sz="1400">
                <a:solidFill>
                  <a:srgbClr val="CBD5E1"/>
                </a:solidFill>
              </a:rPr>
              <a:t>מובילים באבטחה.</a:t>
            </a:r>
          </a:p>
        </p:txBody>
      </p:sp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5379FB0A-8BF6-40C5-9626-DBF546DE3869}"/>
              </a:ext>
            </a:extLst>
          </p:cNvPr>
          <p:cNvSpPr/>
          <p:nvPr/>
        </p:nvSpPr>
        <p:spPr>
          <a:xfrm>
            <a:off x="635000" y="2578100"/>
            <a:ext cx="10922000" cy="12065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4BDAF8EC-EA8D-42E0-B754-5ACD1B4CC3F6}"/>
              </a:ext>
            </a:extLst>
          </p:cNvPr>
          <p:cNvSpPr/>
          <p:nvPr/>
        </p:nvSpPr>
        <p:spPr>
          <a:xfrm>
            <a:off x="635000" y="2578100"/>
            <a:ext cx="63500" cy="1206500"/>
          </a:xfrm>
          <a:prstGeom prst="rect">
            <a:avLst/>
          </a:prstGeom>
          <a:solidFill>
            <a:srgbClr val="A78BF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1" name="אליפסה 10">
            <a:extLst>
              <a:ext uri="{FF2B5EF4-FFF2-40B4-BE49-F238E27FC236}">
                <a16:creationId xmlns:a16="http://schemas.microsoft.com/office/drawing/2014/main" id="{30D11DE9-89BE-40B8-A86E-F81AA17B3BBB}"/>
              </a:ext>
            </a:extLst>
          </p:cNvPr>
          <p:cNvSpPr/>
          <p:nvPr/>
        </p:nvSpPr>
        <p:spPr>
          <a:xfrm>
            <a:off x="889000" y="2832100"/>
            <a:ext cx="698500" cy="698500"/>
          </a:xfrm>
          <a:prstGeom prst="ellipse">
            <a:avLst/>
          </a:prstGeom>
          <a:solidFill>
            <a:srgbClr val="0F17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2200"/>
              <a:t>📋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69C70356-BADB-442C-8C00-ED4A298A36B4}"/>
              </a:ext>
            </a:extLst>
          </p:cNvPr>
          <p:cNvSpPr txBox="1"/>
          <p:nvPr/>
        </p:nvSpPr>
        <p:spPr>
          <a:xfrm>
            <a:off x="1841500" y="2705100"/>
            <a:ext cx="9398000" cy="381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b="1">
                <a:solidFill>
                  <a:srgbClr val="A78BFA"/>
                </a:solidFill>
              </a:rPr>
              <a:t>בנו מדיניות </a:t>
            </a:r>
            <a:r>
              <a:rPr lang="en-US" b="1">
                <a:solidFill>
                  <a:srgbClr val="A78BFA"/>
                </a:solidFill>
              </a:rPr>
              <a:t>AI </a:t>
            </a:r>
            <a:r>
              <a:rPr lang="he-IL" b="1">
                <a:solidFill>
                  <a:srgbClr val="A78BFA"/>
                </a:solidFill>
              </a:rPr>
              <a:t>ארגונית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7BA13843-ACF9-4040-9553-F8E031058D5A}"/>
              </a:ext>
            </a:extLst>
          </p:cNvPr>
          <p:cNvSpPr txBox="1"/>
          <p:nvPr/>
        </p:nvSpPr>
        <p:spPr>
          <a:xfrm>
            <a:off x="1841500" y="3111500"/>
            <a:ext cx="9398000" cy="571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הגדירו כללי שימוש, סוגי מידע מותרים, נתיבי הסלמה, וחובת גילוי. הדריכו את כלל העובדים.</a:t>
            </a:r>
          </a:p>
        </p:txBody>
      </p:sp>
      <p:sp>
        <p:nvSpPr>
          <p:cNvPr id="14" name="מלבן: פינות מעוגלות 13">
            <a:extLst>
              <a:ext uri="{FF2B5EF4-FFF2-40B4-BE49-F238E27FC236}">
                <a16:creationId xmlns:a16="http://schemas.microsoft.com/office/drawing/2014/main" id="{13990350-3C65-46D9-A459-1FE21CEA1040}"/>
              </a:ext>
            </a:extLst>
          </p:cNvPr>
          <p:cNvSpPr/>
          <p:nvPr/>
        </p:nvSpPr>
        <p:spPr>
          <a:xfrm>
            <a:off x="635000" y="3949700"/>
            <a:ext cx="10922000" cy="12065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5" name="מלבן 14">
            <a:extLst>
              <a:ext uri="{FF2B5EF4-FFF2-40B4-BE49-F238E27FC236}">
                <a16:creationId xmlns:a16="http://schemas.microsoft.com/office/drawing/2014/main" id="{5AAAF9D9-5A5C-419F-9F91-1A09D2E32B2A}"/>
              </a:ext>
            </a:extLst>
          </p:cNvPr>
          <p:cNvSpPr/>
          <p:nvPr/>
        </p:nvSpPr>
        <p:spPr>
          <a:xfrm>
            <a:off x="635000" y="3949700"/>
            <a:ext cx="63500" cy="1206500"/>
          </a:xfrm>
          <a:prstGeom prst="rect">
            <a:avLst/>
          </a:prstGeom>
          <a:solidFill>
            <a:srgbClr val="34D399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16" name="אליפסה 15">
            <a:extLst>
              <a:ext uri="{FF2B5EF4-FFF2-40B4-BE49-F238E27FC236}">
                <a16:creationId xmlns:a16="http://schemas.microsoft.com/office/drawing/2014/main" id="{5E1768F0-848B-4A63-8455-C8F11CB50A75}"/>
              </a:ext>
            </a:extLst>
          </p:cNvPr>
          <p:cNvSpPr/>
          <p:nvPr/>
        </p:nvSpPr>
        <p:spPr>
          <a:xfrm>
            <a:off x="889000" y="4203700"/>
            <a:ext cx="698500" cy="698500"/>
          </a:xfrm>
          <a:prstGeom prst="ellipse">
            <a:avLst/>
          </a:prstGeom>
          <a:solidFill>
            <a:srgbClr val="0F17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2200"/>
              <a:t>⚖️</a:t>
            </a: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C6EBC6AC-B3DA-4E44-B7F8-EC6CC2A48081}"/>
              </a:ext>
            </a:extLst>
          </p:cNvPr>
          <p:cNvSpPr txBox="1"/>
          <p:nvPr/>
        </p:nvSpPr>
        <p:spPr>
          <a:xfrm>
            <a:off x="1841500" y="4076700"/>
            <a:ext cx="9398000" cy="381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b="1">
                <a:solidFill>
                  <a:srgbClr val="34D399"/>
                </a:solidFill>
              </a:rPr>
              <a:t>עמדו ברגולציות</a:t>
            </a: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133236D3-46DD-4BB5-9539-7FECF945B715}"/>
              </a:ext>
            </a:extLst>
          </p:cNvPr>
          <p:cNvSpPr txBox="1"/>
          <p:nvPr/>
        </p:nvSpPr>
        <p:spPr>
          <a:xfrm>
            <a:off x="1841500" y="4483100"/>
            <a:ext cx="9398000" cy="571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en-US" sz="1400">
                <a:solidFill>
                  <a:srgbClr val="CBD5E1"/>
                </a:solidFill>
              </a:rPr>
              <a:t>GDPR, EU AI Act, </a:t>
            </a:r>
            <a:r>
              <a:rPr lang="he-IL" sz="1400">
                <a:solidFill>
                  <a:srgbClr val="CBD5E1"/>
                </a:solidFill>
              </a:rPr>
              <a:t>וחוקים מקומיים. בצעו הערכת סיכונים (</a:t>
            </a:r>
            <a:r>
              <a:rPr lang="en-US" sz="1400">
                <a:solidFill>
                  <a:srgbClr val="CBD5E1"/>
                </a:solidFill>
              </a:rPr>
              <a:t>DPIA), </a:t>
            </a:r>
            <a:r>
              <a:rPr lang="he-IL" sz="1400">
                <a:solidFill>
                  <a:srgbClr val="CBD5E1"/>
                </a:solidFill>
              </a:rPr>
              <a:t>תעדו תהליכים, וודאו שקיפות מלאה.</a:t>
            </a:r>
          </a:p>
        </p:txBody>
      </p:sp>
      <p:sp>
        <p:nvSpPr>
          <p:cNvPr id="19" name="מלבן: פינות מעוגלות 18">
            <a:extLst>
              <a:ext uri="{FF2B5EF4-FFF2-40B4-BE49-F238E27FC236}">
                <a16:creationId xmlns:a16="http://schemas.microsoft.com/office/drawing/2014/main" id="{FE4C5D9A-660E-487C-B1DA-8AF50F1D7AC4}"/>
              </a:ext>
            </a:extLst>
          </p:cNvPr>
          <p:cNvSpPr/>
          <p:nvPr/>
        </p:nvSpPr>
        <p:spPr>
          <a:xfrm>
            <a:off x="635000" y="5321300"/>
            <a:ext cx="10922000" cy="1206500"/>
          </a:xfrm>
          <a:prstGeom prst="roundRect">
            <a:avLst/>
          </a:prstGeom>
          <a:solidFill>
            <a:srgbClr val="1E293B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20" name="מלבן 19">
            <a:extLst>
              <a:ext uri="{FF2B5EF4-FFF2-40B4-BE49-F238E27FC236}">
                <a16:creationId xmlns:a16="http://schemas.microsoft.com/office/drawing/2014/main" id="{C6904D12-5948-46E1-9723-85C87CA77F8F}"/>
              </a:ext>
            </a:extLst>
          </p:cNvPr>
          <p:cNvSpPr/>
          <p:nvPr/>
        </p:nvSpPr>
        <p:spPr>
          <a:xfrm>
            <a:off x="635000" y="5321300"/>
            <a:ext cx="63500" cy="1206500"/>
          </a:xfrm>
          <a:prstGeom prst="rect">
            <a:avLst/>
          </a:prstGeom>
          <a:solidFill>
            <a:srgbClr val="FB923C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1" anchor="t"/>
          <a:lstStyle/>
          <a:p>
            <a:pPr algn="l"/>
            <a:endParaRPr lang="he-IL"/>
          </a:p>
        </p:txBody>
      </p:sp>
      <p:sp>
        <p:nvSpPr>
          <p:cNvPr id="21" name="אליפסה 20">
            <a:extLst>
              <a:ext uri="{FF2B5EF4-FFF2-40B4-BE49-F238E27FC236}">
                <a16:creationId xmlns:a16="http://schemas.microsoft.com/office/drawing/2014/main" id="{2B75EB78-4A5E-4E4E-8817-9D0FE1A4B8F4}"/>
              </a:ext>
            </a:extLst>
          </p:cNvPr>
          <p:cNvSpPr/>
          <p:nvPr/>
        </p:nvSpPr>
        <p:spPr>
          <a:xfrm>
            <a:off x="889000" y="5575300"/>
            <a:ext cx="698500" cy="698500"/>
          </a:xfrm>
          <a:prstGeom prst="ellipse">
            <a:avLst/>
          </a:prstGeom>
          <a:solidFill>
            <a:srgbClr val="0F172A"/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wrap="none" rtlCol="1" anchor="ctr" anchorCtr="0">
            <a:noAutofit/>
          </a:bodyPr>
          <a:lstStyle/>
          <a:p>
            <a:pPr algn="l"/>
            <a:r>
              <a:rPr lang="he-IL" sz="2200"/>
              <a:t>🔄</a:t>
            </a:r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8B1289A4-E97D-4FFF-BF96-AB37661719CD}"/>
              </a:ext>
            </a:extLst>
          </p:cNvPr>
          <p:cNvSpPr txBox="1"/>
          <p:nvPr/>
        </p:nvSpPr>
        <p:spPr>
          <a:xfrm>
            <a:off x="1841500" y="5448300"/>
            <a:ext cx="9398000" cy="3810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b="1">
                <a:solidFill>
                  <a:srgbClr val="FB923C"/>
                </a:solidFill>
              </a:rPr>
              <a:t>נטרו ושפרו בהתמדה</a:t>
            </a: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04394CB7-CB91-4D10-99DE-0B82E3FE189E}"/>
              </a:ext>
            </a:extLst>
          </p:cNvPr>
          <p:cNvSpPr txBox="1"/>
          <p:nvPr/>
        </p:nvSpPr>
        <p:spPr>
          <a:xfrm>
            <a:off x="1841500" y="5854700"/>
            <a:ext cx="9398000" cy="571500"/>
          </a:xfrm>
          <a:prstGeom prst="rect">
            <a:avLst/>
          </a:prstGeom>
          <a:noFill/>
        </p:spPr>
        <p:txBody>
          <a:bodyPr vertOverflow="overflow" vert="horz" wrap="square" rtlCol="1" anchor="t">
            <a:noAutofit/>
          </a:bodyPr>
          <a:lstStyle/>
          <a:p>
            <a:pPr algn="l"/>
            <a:r>
              <a:rPr lang="he-IL" sz="1400">
                <a:solidFill>
                  <a:srgbClr val="CBD5E1"/>
                </a:solidFill>
              </a:rPr>
              <a:t>ביקורות אבטחה רבעוניות, </a:t>
            </a:r>
            <a:r>
              <a:rPr lang="en-US" sz="1400">
                <a:solidFill>
                  <a:srgbClr val="CBD5E1"/>
                </a:solidFill>
              </a:rPr>
              <a:t>Red Teaming, </a:t>
            </a:r>
            <a:r>
              <a:rPr lang="he-IL" sz="1400">
                <a:solidFill>
                  <a:srgbClr val="CBD5E1"/>
                </a:solidFill>
              </a:rPr>
              <a:t>ניטור רציף, ועדכון מדיניות לפי איומים חדשים.</a:t>
            </a:r>
          </a:p>
        </p:txBody>
      </p:sp>
    </p:spTree>
    <p:extLst>
      <p:ext uri="{BB962C8B-B14F-4D97-AF65-F5344CB8AC3E}">
        <p14:creationId xmlns:p14="http://schemas.microsoft.com/office/powerpoint/2010/main" val="405592123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rgbClr val="F0F4F8"/>
      </a:dk1>
      <a:lt1>
        <a:srgbClr val="0F172A"/>
      </a:lt1>
      <a:dk2>
        <a:srgbClr val="CBD5E1"/>
      </a:dk2>
      <a:lt2>
        <a:srgbClr val="1E293B"/>
      </a:lt2>
      <a:accent1>
        <a:srgbClr val="38BDF8"/>
      </a:accent1>
      <a:accent2>
        <a:srgbClr val="22D3EE"/>
      </a:accent2>
      <a:accent3>
        <a:srgbClr val="A78BFA"/>
      </a:accent3>
      <a:accent4>
        <a:srgbClr val="34D399"/>
      </a:accent4>
      <a:accent5>
        <a:srgbClr val="F472B6"/>
      </a:accent5>
      <a:accent6>
        <a:srgbClr val="FB923C"/>
      </a:accent6>
      <a:hlink>
        <a:srgbClr val="0563C1"/>
      </a:hlink>
      <a:folHlink>
        <a:srgbClr val="954F72"/>
      </a:folHlink>
    </a:clrScheme>
    <a:fontScheme name="Office">
      <a:majorFont>
        <a:latin typeface="Segoe UI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Segoe U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035B51E-818D-46CC-8887-7D7FC0E6D397}">
  <we:reference id="wa200010001" version="1.0.0.1" store="he-IL" storeType="OMEX"/>
  <we:alternateReferences>
    <we:reference id="wa200010001" version="1.0.0.1" store="wa200010001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844</Words>
  <Application>Microsoft Office PowerPoint</Application>
  <PresentationFormat>מסך רחב</PresentationFormat>
  <Paragraphs>109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1" baseType="lpstr">
      <vt:lpstr>Arial</vt:lpstr>
      <vt:lpstr>Segoe UI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Talya Maor</dc:creator>
  <cp:lastModifiedBy>Talya Maor</cp:lastModifiedBy>
  <cp:revision>1</cp:revision>
  <dcterms:created xsi:type="dcterms:W3CDTF">2026-03-19T14:00:17Z</dcterms:created>
  <dcterms:modified xsi:type="dcterms:W3CDTF">2026-03-19T14:39:12Z</dcterms:modified>
</cp:coreProperties>
</file>