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66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" y="1828800"/>
            <a:ext cx="10149840" cy="23774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600"/>
              </a:spcAft>
            </a:pPr>
            <a:r>
              <a:rPr sz="5400" b="1">
                <a:solidFill>
                  <a:srgbClr val="FEFEFE"/>
                </a:solidFill>
                <a:latin typeface="Heebo"/>
                <a:cs typeface="Heebo"/>
              </a:rPr>
              <a:t>איך מוציאים את צבעי המותג</a:t>
            </a:r>
          </a:p>
          <a:p>
            <a:pPr algn="r" rtl="1">
              <a:lnSpc>
                <a:spcPct val="125000"/>
              </a:lnSpc>
              <a:spcAft>
                <a:spcPts val="1800"/>
              </a:spcAft>
            </a:pPr>
            <a:r>
              <a:rPr sz="5400" b="1">
                <a:solidFill>
                  <a:srgbClr val="F69EE0"/>
                </a:solidFill>
                <a:latin typeface="Heebo"/>
                <a:cs typeface="Heebo"/>
              </a:rPr>
              <a:t>של ארגון מהאתר שלו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2200" b="0">
                <a:solidFill>
                  <a:srgbClr val="C9D0E8"/>
                </a:solidFill>
                <a:latin typeface="Heebo"/>
                <a:cs typeface="Heebo"/>
              </a:rPr>
              <a:t>כל תוצר בצבעים של הלקוח נראה תפור אישית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778240" y="4343400"/>
            <a:ext cx="2377440" cy="128016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4709160"/>
            <a:ext cx="10149840" cy="5486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800" b="1">
                <a:solidFill>
                  <a:srgbClr val="9FABD4"/>
                </a:solidFill>
                <a:latin typeface="Heebo"/>
                <a:cs typeface="Heebo"/>
              </a:rPr>
              <a:t>טליה מאור  ·  סדנאות וקורסים בבינה מלאכותית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10774375" y="566928"/>
            <a:ext cx="658368" cy="658368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2600" b="1">
                <a:solidFill>
                  <a:srgbClr val="FEFEFE"/>
                </a:solidFill>
                <a:latin typeface="Heebo"/>
                <a:cs typeface="Heebo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48640"/>
            <a:ext cx="9601200" cy="118872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400"/>
              </a:spcAft>
            </a:pPr>
            <a:r>
              <a:rPr sz="3600" b="1">
                <a:solidFill>
                  <a:srgbClr val="050F40"/>
                </a:solidFill>
                <a:latin typeface="Heebo"/>
                <a:cs typeface="Heebo"/>
              </a:rPr>
              <a:t>קודם — מה בכלל מחפשים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303E6E"/>
                </a:solidFill>
                <a:latin typeface="Heebo"/>
                <a:cs typeface="Heebo"/>
              </a:rPr>
              <a:t>לא כל צבע באתר הוא צבע מותג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965960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טעות נפוצה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לשלוף צבע אקראי מתוך תמונה. זה צבע של חולצה בתמונת סטוק, לא צבע מותג.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999231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נכון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לחפש את הצבעים שחוזרים: הלוגו, התפריט העליון, הכפתורים, הפוטר.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4032502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התוצאה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4 עד 6 צבעים. אם קיבלתם 15 — משהו השתבש.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6355080"/>
            <a:ext cx="548640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100" b="0">
                <a:solidFill>
                  <a:srgbClr val="BF4FA5"/>
                </a:solidFill>
                <a:latin typeface="Heebo"/>
                <a:cs typeface="Heebo"/>
              </a:rPr>
              <a:t>טליה מאור  ·  מלווה ארגונים שצועדים קדימה בעולמות ה-AI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355080"/>
            <a:ext cx="73152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100" b="1">
                <a:solidFill>
                  <a:srgbClr val="BF4FA5"/>
                </a:solidFill>
                <a:latin typeface="Heebo"/>
                <a:cs typeface="Heebo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10774375" y="566928"/>
            <a:ext cx="658368" cy="658368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2600" b="1">
                <a:solidFill>
                  <a:srgbClr val="FEFEFE"/>
                </a:solidFill>
                <a:latin typeface="Heebo"/>
                <a:cs typeface="Heebo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48640"/>
            <a:ext cx="9601200" cy="118872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400"/>
              </a:spcAft>
            </a:pPr>
            <a:r>
              <a:rPr sz="3600" b="1">
                <a:solidFill>
                  <a:srgbClr val="050F40"/>
                </a:solidFill>
                <a:latin typeface="Heebo"/>
                <a:cs typeface="Heebo"/>
              </a:rPr>
              <a:t>חמישה תפקידים לכל מותג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303E6E"/>
                </a:solidFill>
                <a:latin typeface="Heebo"/>
                <a:cs typeface="Heebo"/>
              </a:rPr>
              <a:t>לכל צבע יש עבודה משלו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965960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1 + 2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צבע ראשי (הלוגו) וצבע משני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999231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3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צבע הדגשה — הכפתורים והקריאה לפעולה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4032502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4 + 5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צבע רקע וצבע טקסט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6355080"/>
            <a:ext cx="548640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100" b="0">
                <a:solidFill>
                  <a:srgbClr val="BF4FA5"/>
                </a:solidFill>
                <a:latin typeface="Heebo"/>
                <a:cs typeface="Heebo"/>
              </a:rPr>
              <a:t>טליה מאור  ·  מלווה ארגונים שצועדים קדימה בעולמות ה-AI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355080"/>
            <a:ext cx="73152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100" b="1">
                <a:solidFill>
                  <a:srgbClr val="BF4FA5"/>
                </a:solidFill>
                <a:latin typeface="Heebo"/>
                <a:cs typeface="Heebo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10774375" y="566928"/>
            <a:ext cx="658368" cy="658368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2600" b="1">
                <a:solidFill>
                  <a:srgbClr val="FEFEFE"/>
                </a:solidFill>
                <a:latin typeface="Heebo"/>
                <a:cs typeface="Heebo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48640"/>
            <a:ext cx="9601200" cy="118872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400"/>
              </a:spcAft>
            </a:pPr>
            <a:r>
              <a:rPr sz="3600" b="1">
                <a:solidFill>
                  <a:srgbClr val="050F40"/>
                </a:solidFill>
                <a:latin typeface="Heebo"/>
                <a:cs typeface="Heebo"/>
              </a:rPr>
              <a:t>הפרומפט המלא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303E6E"/>
                </a:solidFill>
                <a:latin typeface="Heebo"/>
                <a:cs typeface="Heebo"/>
              </a:rPr>
              <a:t>מחליפים רק את מה שבסוגריים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965960"/>
            <a:ext cx="10515600" cy="3840480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rIns="274320" tIns="201168" bIns="201168"/>
          <a:lstStyle/>
          <a:p>
            <a:pPr algn="r" rtl="1">
              <a:lnSpc>
                <a:spcPct val="125000"/>
              </a:lnSpc>
              <a:spcAft>
                <a:spcPts val="800"/>
              </a:spcAft>
            </a:pPr>
            <a:r>
              <a:rPr sz="1300" b="1">
                <a:solidFill>
                  <a:srgbClr val="F69EE0"/>
                </a:solidFill>
                <a:latin typeface="Heebo"/>
                <a:cs typeface="Heebo"/>
              </a:rPr>
              <a:t>להעתיק כמו שהוא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אתה מומחה למיתוג ועיצוב גרפי.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המשימה: לחלץ את פלטת צבעי המותג של הארגון מתוך האתר שלו.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 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הארגון: [שם הארגון]     כתובת האתר: [כתובת מלאה]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 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1. היכנס לאתר וסרוק את עמוד הבית, הלוגו, התפריט העליון,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   הכפתורים, הפוטר ואזורי ההדגשה.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2. זהה את הצבעים החוזרים שמרכיבים את שפת המותג —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   לא צבעים אקראיים מתוך תמונות.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3. החזר טבלה בעברית: תפקיד | שם הצבע | קוד HEX | היכן הופיע.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   התפקידים: ראשי, משני, הדגשה, רקע בהיר, רקע כהה, טקסט.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4. הוסף שורת "העתק-הדבק" עם כל קודי ה-HEX בפסיקים.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5. ציין אילו פונטים נראים באתר, אם ניתן לזהות.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6. אם צבע מסוים לא קיים — כתוב "לא נמצא". אל תמציא.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6355080"/>
            <a:ext cx="548640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100" b="0">
                <a:solidFill>
                  <a:srgbClr val="BF4FA5"/>
                </a:solidFill>
                <a:latin typeface="Heebo"/>
                <a:cs typeface="Heebo"/>
              </a:rPr>
              <a:t>טליה מאור  ·  מלווה ארגונים שצועדים קדימה בעולמות ה-AI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94415" y="6355080"/>
            <a:ext cx="73152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100" b="1">
                <a:solidFill>
                  <a:srgbClr val="BF4FA5"/>
                </a:solidFill>
                <a:latin typeface="Heebo"/>
                <a:cs typeface="Heebo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10774375" y="566928"/>
            <a:ext cx="658368" cy="658368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2600" b="1">
                <a:solidFill>
                  <a:srgbClr val="FEFEFE"/>
                </a:solidFill>
                <a:latin typeface="Heebo"/>
                <a:cs typeface="Heebo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48640"/>
            <a:ext cx="9601200" cy="118872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400"/>
              </a:spcAft>
            </a:pPr>
            <a:r>
              <a:rPr sz="3600" b="1">
                <a:solidFill>
                  <a:srgbClr val="050F40"/>
                </a:solidFill>
                <a:latin typeface="Heebo"/>
                <a:cs typeface="Heebo"/>
              </a:rPr>
              <a:t>הגרסה הקצרה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303E6E"/>
                </a:solidFill>
                <a:latin typeface="Heebo"/>
                <a:cs typeface="Heebo"/>
              </a:rPr>
              <a:t>כשממהרים באמצע סדנה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965960"/>
            <a:ext cx="10515600" cy="3840480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rIns="274320" tIns="201168" bIns="201168"/>
          <a:lstStyle/>
          <a:p>
            <a:pPr algn="r" rtl="1">
              <a:lnSpc>
                <a:spcPct val="125000"/>
              </a:lnSpc>
              <a:spcAft>
                <a:spcPts val="800"/>
              </a:spcAft>
            </a:pPr>
            <a:r>
              <a:rPr sz="1300" b="1">
                <a:solidFill>
                  <a:srgbClr val="F69EE0"/>
                </a:solidFill>
                <a:latin typeface="Heebo"/>
                <a:cs typeface="Heebo"/>
              </a:rPr>
              <a:t>ארבע שורות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תיכנס לאתר [כתובת] ותוציא לי את פלטת צבעי המותג: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צבע ראשי, משני, הדגשה, רקע וטקסט — עם קודי HEX.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תחזיר טבלה בעברית + שורה אחת להעתקה עם כל הקודים.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אם צבע לא קיים — תכתוב "לא נמצא", בלי להמציא.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6355080"/>
            <a:ext cx="548640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100" b="0">
                <a:solidFill>
                  <a:srgbClr val="BF4FA5"/>
                </a:solidFill>
                <a:latin typeface="Heebo"/>
                <a:cs typeface="Heebo"/>
              </a:rPr>
              <a:t>טליה מאור  ·  מלווה ארגונים שצועדים קדימה בעולמות ה-AI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94415" y="6355080"/>
            <a:ext cx="73152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100" b="1">
                <a:solidFill>
                  <a:srgbClr val="BF4FA5"/>
                </a:solidFill>
                <a:latin typeface="Heebo"/>
                <a:cs typeface="Heebo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10774375" y="566928"/>
            <a:ext cx="658368" cy="658368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2600" b="1">
                <a:solidFill>
                  <a:srgbClr val="FEFEFE"/>
                </a:solidFill>
                <a:latin typeface="Heebo"/>
                <a:cs typeface="Heebo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48640"/>
            <a:ext cx="9601200" cy="118872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400"/>
              </a:spcAft>
            </a:pPr>
            <a:r>
              <a:rPr sz="3600" b="1">
                <a:solidFill>
                  <a:srgbClr val="050F40"/>
                </a:solidFill>
                <a:latin typeface="Heebo"/>
                <a:cs typeface="Heebo"/>
              </a:rPr>
              <a:t>עכשיו משתמשים בצבעים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303E6E"/>
                </a:solidFill>
                <a:latin typeface="Heebo"/>
                <a:cs typeface="Heebo"/>
              </a:rPr>
              <a:t>הצבעים לבד לא שווים כלום — זה הפרומפט שהופך אותם לתוצר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965960"/>
            <a:ext cx="10515600" cy="3840480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rIns="274320" tIns="201168" bIns="201168"/>
          <a:lstStyle/>
          <a:p>
            <a:pPr algn="r" rtl="1">
              <a:lnSpc>
                <a:spcPct val="125000"/>
              </a:lnSpc>
              <a:spcAft>
                <a:spcPts val="800"/>
              </a:spcAft>
            </a:pPr>
            <a:r>
              <a:rPr sz="1300" b="1">
                <a:solidFill>
                  <a:srgbClr val="F69EE0"/>
                </a:solidFill>
                <a:latin typeface="Heebo"/>
                <a:cs typeface="Heebo"/>
              </a:rPr>
              <a:t>פרומפט ההמשך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קח את קודי ה-HEX שהוצאת ובנה לי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[מצגת / אינפוגרפיקה / תמונה לפוסט] בנושא [הנושא],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בצבעים האלה בלבד: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רקע [HEX], כותרות [HEX], הדגשה [HEX], טקסט [HEX].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500" b="0">
                <a:solidFill>
                  <a:srgbClr val="E6EAF6"/>
                </a:solidFill>
                <a:latin typeface="Heebo"/>
                <a:cs typeface="Heebo"/>
              </a:rPr>
              <a:t>עברית, RTL, פונט ברור וגדול.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6355080"/>
            <a:ext cx="548640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100" b="0">
                <a:solidFill>
                  <a:srgbClr val="BF4FA5"/>
                </a:solidFill>
                <a:latin typeface="Heebo"/>
                <a:cs typeface="Heebo"/>
              </a:rPr>
              <a:t>טליה מאור  ·  מלווה ארגונים שצועדים קדימה בעולמות ה-AI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94415" y="6355080"/>
            <a:ext cx="73152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100" b="1">
                <a:solidFill>
                  <a:srgbClr val="BF4FA5"/>
                </a:solidFill>
                <a:latin typeface="Heebo"/>
                <a:cs typeface="Heebo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10774375" y="566928"/>
            <a:ext cx="658368" cy="658368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/>
          <a:lstStyle/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2600" b="1">
                <a:solidFill>
                  <a:srgbClr val="FEFEFE"/>
                </a:solidFill>
                <a:latin typeface="Heebo"/>
                <a:cs typeface="Heebo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48640"/>
            <a:ext cx="9601200" cy="118872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400"/>
              </a:spcAft>
            </a:pPr>
            <a:r>
              <a:rPr sz="3600" b="1">
                <a:solidFill>
                  <a:srgbClr val="050F40"/>
                </a:solidFill>
                <a:latin typeface="Heebo"/>
                <a:cs typeface="Heebo"/>
              </a:rPr>
              <a:t>ככה נראית תוצאה טובה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303E6E"/>
                </a:solidFill>
                <a:latin typeface="Heebo"/>
                <a:cs typeface="Heebo"/>
              </a:rPr>
              <a:t>הפלטה הזו חולצה מהאתר של כפר גלים — ארבעה צבעים, כל אחד עם תפקיד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2194560"/>
            <a:ext cx="2514600" cy="2651760"/>
          </a:xfrm>
          <a:prstGeom prst="roundRect">
            <a:avLst>
              <a:gd name="adj" fmla="val 6000"/>
            </a:avLst>
          </a:prstGeom>
          <a:solidFill>
            <a:srgbClr val="AADF50"/>
          </a:solidFill>
          <a:ln w="19050">
            <a:solidFill>
              <a:srgbClr val="DCDF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2200" b="1">
                <a:solidFill>
                  <a:srgbClr val="162667"/>
                </a:solidFill>
                <a:latin typeface="Heebo"/>
                <a:cs typeface="Heebo"/>
              </a:rPr>
              <a:t>ירוק ראשי</a:t>
            </a:r>
          </a:p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162667"/>
                </a:solidFill>
                <a:latin typeface="Heebo"/>
                <a:cs typeface="Heebo"/>
              </a:rPr>
              <a:t>#AADF50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93008" y="2194560"/>
            <a:ext cx="2514600" cy="2651760"/>
          </a:xfrm>
          <a:prstGeom prst="roundRect">
            <a:avLst>
              <a:gd name="adj" fmla="val 6000"/>
            </a:avLst>
          </a:prstGeom>
          <a:solidFill>
            <a:srgbClr val="45B8E5"/>
          </a:solidFill>
          <a:ln w="19050">
            <a:solidFill>
              <a:srgbClr val="DCDF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2200" b="1">
                <a:solidFill>
                  <a:srgbClr val="162667"/>
                </a:solidFill>
                <a:latin typeface="Heebo"/>
                <a:cs typeface="Heebo"/>
              </a:rPr>
              <a:t>כחול משני</a:t>
            </a:r>
          </a:p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162667"/>
                </a:solidFill>
                <a:latin typeface="Heebo"/>
                <a:cs typeface="Heebo"/>
              </a:rPr>
              <a:t>#45B8E5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63056" y="2194560"/>
            <a:ext cx="251460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DCDF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2200" b="1">
                <a:solidFill>
                  <a:srgbClr val="162667"/>
                </a:solidFill>
                <a:latin typeface="Heebo"/>
                <a:cs typeface="Heebo"/>
              </a:rPr>
              <a:t>טקסט לבן</a:t>
            </a:r>
          </a:p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162667"/>
                </a:solidFill>
                <a:latin typeface="Heebo"/>
                <a:cs typeface="Heebo"/>
              </a:rPr>
              <a:t>#FFFFFF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833104" y="2194560"/>
            <a:ext cx="2514600" cy="2651760"/>
          </a:xfrm>
          <a:prstGeom prst="roundRect">
            <a:avLst>
              <a:gd name="adj" fmla="val 6000"/>
            </a:avLst>
          </a:prstGeom>
          <a:solidFill>
            <a:srgbClr val="1A2535"/>
          </a:solidFill>
          <a:ln w="19050">
            <a:solidFill>
              <a:srgbClr val="DCDF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2200" b="1">
                <a:solidFill>
                  <a:srgbClr val="FEFEFE"/>
                </a:solidFill>
                <a:latin typeface="Heebo"/>
                <a:cs typeface="Heebo"/>
              </a:rPr>
              <a:t>רקע כהה</a:t>
            </a:r>
          </a:p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FEFEFE"/>
                </a:solidFill>
                <a:latin typeface="Heebo"/>
                <a:cs typeface="Heebo"/>
              </a:rPr>
              <a:t>#1A2535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6355080"/>
            <a:ext cx="548640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100" b="0">
                <a:solidFill>
                  <a:srgbClr val="BF4FA5"/>
                </a:solidFill>
                <a:latin typeface="Heebo"/>
                <a:cs typeface="Heebo"/>
              </a:rPr>
              <a:t>טליה מאור  ·  מלווה ארגונים שצועדים קדימה בעולמות ה-AI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94415" y="6355080"/>
            <a:ext cx="73152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100" b="1">
                <a:solidFill>
                  <a:srgbClr val="BF4FA5"/>
                </a:solidFill>
                <a:latin typeface="Heebo"/>
                <a:cs typeface="Heebo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82296"/>
          </a:xfrm>
          <a:prstGeom prst="roundRect">
            <a:avLst>
              <a:gd name="adj" fmla="val 6000"/>
            </a:avLst>
          </a:prstGeom>
          <a:solidFill>
            <a:srgbClr val="1626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10774375" y="566928"/>
            <a:ext cx="658368" cy="658368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25000"/>
              </a:lnSpc>
              <a:spcAft>
                <a:spcPts val="0"/>
              </a:spcAft>
            </a:pPr>
            <a:r>
              <a:rPr sz="2600" b="1">
                <a:solidFill>
                  <a:srgbClr val="FEFEFE"/>
                </a:solidFill>
                <a:latin typeface="Heebo"/>
                <a:cs typeface="Heebo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48640"/>
            <a:ext cx="9601200" cy="118872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400"/>
              </a:spcAft>
            </a:pPr>
            <a:r>
              <a:rPr sz="3600" b="1">
                <a:solidFill>
                  <a:srgbClr val="050F40"/>
                </a:solidFill>
                <a:latin typeface="Heebo"/>
                <a:cs typeface="Heebo"/>
              </a:rPr>
              <a:t>בדיקת שפיות לפני שמשתמשים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800" b="0">
                <a:solidFill>
                  <a:srgbClr val="303E6E"/>
                </a:solidFill>
                <a:latin typeface="Heebo"/>
                <a:cs typeface="Heebo"/>
              </a:rPr>
              <a:t>שלוש שאלות של עשר שניות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965960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שימו לב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מודלים נוטים לעגל גוונים. תמיד להשוות את התוצאה ללוגו האמיתי.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999231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אם הכלי לא נכנס לאתר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לצלם מסך של עמוד הבית, להעלות את התמונה, ולהדביק את אותו פרומפט.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4032502"/>
            <a:ext cx="10515600" cy="868680"/>
          </a:xfrm>
          <a:prstGeom prst="roundRect">
            <a:avLst>
              <a:gd name="adj" fmla="val 6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/>
          <a:lstStyle/>
          <a:p>
            <a:pPr algn="r" rtl="1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D13EB6"/>
                </a:solidFill>
                <a:latin typeface="Heebo"/>
                <a:cs typeface="Heebo"/>
              </a:rPr>
              <a:t>לפני שממשיכים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900" b="0">
                <a:solidFill>
                  <a:srgbClr val="162667"/>
                </a:solidFill>
                <a:latin typeface="Heebo"/>
                <a:cs typeface="Heebo"/>
              </a:rPr>
              <a:t>הצבע הראשי באמת מהלוגו? יש ניגודיות בין טקסט לרקע? קיבלתי 4-6 צבעים?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6355080"/>
            <a:ext cx="548640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0"/>
              </a:spcAft>
            </a:pPr>
            <a:r>
              <a:rPr sz="1100" b="0">
                <a:solidFill>
                  <a:srgbClr val="BF4FA5"/>
                </a:solidFill>
                <a:latin typeface="Heebo"/>
                <a:cs typeface="Heebo"/>
              </a:rPr>
              <a:t>טליה מאור  ·  מלווה ארגונים שצועדים קדימה בעולמות ה-AI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94415" y="6355080"/>
            <a:ext cx="731520" cy="3200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100" b="1">
                <a:solidFill>
                  <a:srgbClr val="BF4FA5"/>
                </a:solidFill>
                <a:latin typeface="Heebo"/>
                <a:cs typeface="Heebo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66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6711696"/>
            <a:ext cx="12191695" cy="146304"/>
          </a:xfrm>
          <a:prstGeom prst="roundRect">
            <a:avLst>
              <a:gd name="adj" fmla="val 6000"/>
            </a:avLst>
          </a:prstGeom>
          <a:solidFill>
            <a:srgbClr val="D13E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149840" cy="292608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1600"/>
              </a:spcAft>
            </a:pPr>
            <a:r>
              <a:rPr sz="4600" b="1">
                <a:solidFill>
                  <a:srgbClr val="FEFEFE"/>
                </a:solidFill>
                <a:latin typeface="Heebo"/>
                <a:cs typeface="Heebo"/>
              </a:rPr>
              <a:t>התרגיל שלכם עכשיו</a:t>
            </a:r>
          </a:p>
          <a:p>
            <a:pPr algn="r" rtl="1">
              <a:lnSpc>
                <a:spcPct val="125000"/>
              </a:lnSpc>
              <a:spcAft>
                <a:spcPts val="800"/>
              </a:spcAft>
            </a:pPr>
            <a:r>
              <a:rPr sz="2600" b="0">
                <a:solidFill>
                  <a:srgbClr val="E0E5F2"/>
                </a:solidFill>
                <a:latin typeface="Heebo"/>
                <a:cs typeface="Heebo"/>
              </a:rPr>
              <a:t>1.  בחרו אתר של ארגון שאתם מכירים</a:t>
            </a:r>
          </a:p>
          <a:p>
            <a:pPr algn="r" rtl="1">
              <a:lnSpc>
                <a:spcPct val="125000"/>
              </a:lnSpc>
              <a:spcAft>
                <a:spcPts val="800"/>
              </a:spcAft>
            </a:pPr>
            <a:r>
              <a:rPr sz="2600" b="0">
                <a:solidFill>
                  <a:srgbClr val="E0E5F2"/>
                </a:solidFill>
                <a:latin typeface="Heebo"/>
                <a:cs typeface="Heebo"/>
              </a:rPr>
              <a:t>2.  הריצו את הפרומפט המלא משקף 3</a:t>
            </a:r>
          </a:p>
          <a:p>
            <a:pPr algn="r" rtl="1">
              <a:lnSpc>
                <a:spcPct val="125000"/>
              </a:lnSpc>
              <a:spcAft>
                <a:spcPts val="1800"/>
              </a:spcAft>
            </a:pPr>
            <a:r>
              <a:rPr sz="2600" b="0">
                <a:solidFill>
                  <a:srgbClr val="E0E5F2"/>
                </a:solidFill>
                <a:latin typeface="Heebo"/>
                <a:cs typeface="Heebo"/>
              </a:rPr>
              <a:t>3.  בנו איתו תוצר אחד קטן</a:t>
            </a:r>
          </a:p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2800" b="1">
                <a:solidFill>
                  <a:srgbClr val="F69EE0"/>
                </a:solidFill>
                <a:latin typeface="Heebo"/>
                <a:cs typeface="Heebo"/>
              </a:rPr>
              <a:t>חמש דקות — וזה נראה תפור.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5577840"/>
            <a:ext cx="10149840" cy="548640"/>
          </a:xfrm>
          <a:prstGeom prst="rect">
            <a:avLst/>
          </a:prstGeom>
          <a:noFill/>
        </p:spPr>
        <p:txBody>
          <a:bodyPr wrap="square" anchor="t" lIns="45720" rIns="45720" tIns="0" bIns="0">
            <a:spAutoFit/>
          </a:bodyPr>
          <a:lstStyle/>
          <a:p>
            <a:pPr algn="r" rtl="1">
              <a:lnSpc>
                <a:spcPct val="125000"/>
              </a:lnSpc>
              <a:spcAft>
                <a:spcPts val="0"/>
              </a:spcAft>
            </a:pPr>
            <a:r>
              <a:rPr sz="1600" b="1">
                <a:solidFill>
                  <a:srgbClr val="9FABD4"/>
                </a:solidFill>
                <a:latin typeface="Heebo"/>
                <a:cs typeface="Heebo"/>
              </a:rPr>
              <a:t>טליה מאור  ·  talya-maor.com  ·  052-676-2233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